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79" r:id="rId2"/>
    <p:sldId id="276" r:id="rId3"/>
    <p:sldId id="288" r:id="rId4"/>
    <p:sldId id="306" r:id="rId5"/>
    <p:sldId id="291" r:id="rId6"/>
    <p:sldId id="292" r:id="rId7"/>
    <p:sldId id="293" r:id="rId8"/>
    <p:sldId id="307" r:id="rId9"/>
    <p:sldId id="295" r:id="rId10"/>
    <p:sldId id="296" r:id="rId11"/>
    <p:sldId id="297" r:id="rId12"/>
    <p:sldId id="302" r:id="rId13"/>
    <p:sldId id="308" r:id="rId14"/>
    <p:sldId id="283" r:id="rId15"/>
    <p:sldId id="266" r:id="rId16"/>
    <p:sldId id="267" r:id="rId17"/>
    <p:sldId id="268" r:id="rId18"/>
    <p:sldId id="270" r:id="rId19"/>
    <p:sldId id="271" r:id="rId20"/>
    <p:sldId id="259" r:id="rId21"/>
    <p:sldId id="272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4E49-AF16-49CB-BA0B-92E7189CD96B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FBA5-4802-47D2-8AB1-18C0A3BF7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AFDE-A7E3-4E8E-8626-69F09F7FDD2E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AD2E-9584-412E-8BB7-36969A09B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C1EB-EE82-4FC4-A87A-2F983C44480D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E7D9-9082-47CD-ADEC-98AB7E529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0B39-34A1-461D-A943-6118CDF0154C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DC0E-E104-4997-94E1-F92D973FA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3B1E-2140-4E30-862A-BB3D218AF93D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2966-DA30-4026-81F3-0C6C87E50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E057-2872-4A3A-ABDB-AFD491F35AE7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4243-AC7A-4D3D-B8A2-69AAA0F7B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45F2-6DAB-463C-9CF2-488D083CC508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E7AF-3900-45A3-AEC7-CF85954B9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38A3-5AF4-402A-8AC7-354F921344EE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DF19-13BF-49E7-AD5B-17DFA437A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EC36-4056-48AC-94A1-1AF40B37EA51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5BEE-8642-4CE7-B525-A16576DAE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81796-A5B7-4C3C-993F-A9DEDCD468FD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4DC0-0F15-4BC8-96F0-8C883C477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CDC4-DBE7-479B-B645-ABE0BED629E3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3FA2-EFD2-418B-8929-EBE9ED4CD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A37079-1193-48D0-85C8-2A695FAC0FD2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A18010-A1FB-49B1-BA04-D0D7D7B83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</p:sldLayoutIdLst>
  <p:transition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08160" y="708869"/>
            <a:ext cx="67131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660066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54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Искусство общения </a:t>
            </a:r>
            <a:endParaRPr lang="ru-RU" sz="5400" b="1" dirty="0">
              <a:solidFill>
                <a:srgbClr val="66006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632199"/>
            <a:ext cx="43338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4499990" y="4923122"/>
            <a:ext cx="4320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Сотавитель</a:t>
            </a:r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                Мерзлякова Р.А.</a:t>
            </a:r>
            <a:endParaRPr lang="ru-RU" sz="2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Интернет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деловое общение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просто так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письма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по телефону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J0232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928938"/>
            <a:ext cx="35925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люди  ссорятся  между собой?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Ссоры часто возникают в ситуациях, когда кто-то из партнеров начинает общение со слов, препятствующих положительному общению.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3104785"/>
            <a:ext cx="3826768" cy="302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 rot="10800000" flipV="1">
            <a:off x="395536" y="620688"/>
            <a:ext cx="8291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выберешь общение, зависит только от тебя. И ты должен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помнить,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сложное искусство.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Порой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общение приносит нам не только радости, но и сложности.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H:\Documents and Settings\Aida\Рабочий стол\Рисунок6.jpg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857375" y="642938"/>
            <a:ext cx="5429250" cy="5002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30673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J0232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5178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8586788" y="5929313"/>
            <a:ext cx="557212" cy="4143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929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Bookman Old Style" pitchFamily="18" charset="0"/>
              </a:rPr>
              <a:t>Преимущества коммуникабельности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8813"/>
            <a:ext cx="46434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Коммуникабельность открывает пусть – к достижению успеха.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88"/>
            <a:ext cx="892968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Коммуникабельность даёт освобождение – от замкнутости, комплексов,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непонятости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571625"/>
            <a:ext cx="4900612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57625"/>
            <a:ext cx="85725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Коммуникабельность даёт независимость – от обстоятельств; в любых обстоятельствах коммуникабельный человек сумеет достичь понимания с окружающими.</a:t>
            </a:r>
          </a:p>
        </p:txBody>
      </p:sp>
      <p:pic>
        <p:nvPicPr>
          <p:cNvPr id="22530" name="Picture 4" descr="H:\Documents and Settings\Aida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500063"/>
            <a:ext cx="49403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5010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Коммуникабельность даёт возможности – и для самореализации, и для поиска поддержки извне.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571625"/>
            <a:ext cx="477678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857750"/>
            <a:ext cx="89296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Коммуникабельность помогает адаптации – в социуме.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28625"/>
            <a:ext cx="442912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8229600" cy="45259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Сложный, многоплановый процесс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и развития контактов между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людьми, порождаемый потребностями в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и включающий в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обмен информацией, выработку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стратегии взаимодействия,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 понимание другого человека;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285750"/>
            <a:ext cx="885825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Интерес к людям.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Только искренне интересуясь окружающими, стараясь понять их желания, надежды, страхи – возможно развить в себе коммуникабельность.</a:t>
            </a:r>
          </a:p>
        </p:txBody>
      </p:sp>
      <p:pic>
        <p:nvPicPr>
          <p:cNvPr id="27650" name="Picture 3" descr="C:\Documents and Settings\Администратор\Рабочий стол\картинки и шаблоны\картинки на школьныю тему\Рисунок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28813"/>
            <a:ext cx="85899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357188"/>
            <a:ext cx="84296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Общение.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Общаясь с разными людьми, человек «тренирует» свою коммуникабельность.</a:t>
            </a:r>
          </a:p>
        </p:txBody>
      </p:sp>
      <p:pic>
        <p:nvPicPr>
          <p:cNvPr id="28674" name="Picture 3" descr="C:\Documents and Settings\Администратор\Рабочий стол\картинки и шаблоны\C41-30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85938"/>
            <a:ext cx="7823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57188"/>
            <a:ext cx="9217025" cy="1431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Baskerville Old Face" pitchFamily="18" charset="0"/>
              </a:rPr>
              <a:t>            </a:t>
            </a:r>
            <a:r>
              <a:rPr lang="ru-RU" b="1" dirty="0">
                <a:solidFill>
                  <a:srgbClr val="660066"/>
                </a:solidFill>
                <a:latin typeface="Bookman Old Style" pitchFamily="18" charset="0"/>
              </a:rPr>
              <a:t>Правила речевого поведения </a:t>
            </a:r>
            <a:br>
              <a:rPr lang="ru-RU" b="1" dirty="0">
                <a:solidFill>
                  <a:srgbClr val="660066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660066"/>
                </a:solidFill>
                <a:latin typeface="Bookman Old Style" pitchFamily="18" charset="0"/>
              </a:rPr>
              <a:t>                  для слушающего</a:t>
            </a:r>
          </a:p>
        </p:txBody>
      </p:sp>
      <p:sp>
        <p:nvSpPr>
          <p:cNvPr id="3174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2000250"/>
            <a:ext cx="7993062" cy="3898900"/>
          </a:xfrm>
        </p:spPr>
        <p:txBody>
          <a:bodyPr/>
          <a:lstStyle/>
          <a:p>
            <a:endParaRPr lang="ru-RU" sz="2800" smtClean="0">
              <a:latin typeface="Baskerville Old Face" pitchFamily="18" charset="0"/>
            </a:endParaRPr>
          </a:p>
          <a:p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</a:rPr>
              <a:t>Внимательно слушай собеседника, не перебивай его. </a:t>
            </a:r>
          </a:p>
          <a:p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</a:rPr>
              <a:t>Уважительно, доброжелательно, терпеливо относись к говорящему.</a:t>
            </a:r>
          </a:p>
          <a:p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</a:rPr>
              <a:t>Ставь в центр внимания говорящего и его интересы.</a:t>
            </a:r>
          </a:p>
          <a:p>
            <a:r>
              <a:rPr lang="ru-RU" sz="2800" b="1" smtClean="0">
                <a:solidFill>
                  <a:srgbClr val="FF0000"/>
                </a:solidFill>
                <a:latin typeface="Bookman Old Style" pitchFamily="18" charset="0"/>
              </a:rPr>
              <a:t>Вовремя оценивай речь собеседника.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 rot="-2499778">
            <a:off x="411163" y="319088"/>
            <a:ext cx="1479550" cy="1368425"/>
            <a:chOff x="0" y="1933"/>
            <a:chExt cx="1701" cy="2087"/>
          </a:xfrm>
        </p:grpSpPr>
        <p:pic>
          <p:nvPicPr>
            <p:cNvPr id="31748" name="Picture 5" descr="F7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3"/>
              <a:ext cx="1270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9" name="Picture 6" descr="F7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869087">
              <a:off x="386" y="2704"/>
              <a:ext cx="1270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правила общения: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говорящему;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друг к другу;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недопустимость насмешек;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выносить обсуждение за пределы разговора;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каждого на свое мнение.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660066"/>
                </a:solidFill>
                <a:latin typeface="Bookman Old Style" pitchFamily="18" charset="0"/>
              </a:rPr>
              <a:t>СРЕДСТВА ОБЩЕНИЯ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33083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 smtClean="0">
                <a:solidFill>
                  <a:srgbClr val="FF0000"/>
                </a:solidFill>
                <a:latin typeface="Bookman Old Style" pitchFamily="18" charset="0"/>
              </a:rPr>
              <a:t>НЕРЕЧЕВЫЕ:</a:t>
            </a:r>
            <a:endParaRPr lang="ru-RU" b="1" u="sng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smtClean="0">
                <a:solidFill>
                  <a:srgbClr val="000066"/>
                </a:solidFill>
                <a:latin typeface="Bookman Old Style" pitchFamily="18" charset="0"/>
              </a:rPr>
              <a:t>ПОЗА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000066"/>
                </a:solidFill>
                <a:latin typeface="Bookman Old Style" pitchFamily="18" charset="0"/>
              </a:rPr>
              <a:t>ЖЕСТЫ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000066"/>
                </a:solidFill>
                <a:latin typeface="Bookman Old Style" pitchFamily="18" charset="0"/>
              </a:rPr>
              <a:t>МИМИКА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000066"/>
                </a:solidFill>
                <a:latin typeface="Bookman Old Style" pitchFamily="18" charset="0"/>
              </a:rPr>
              <a:t>ВЗГЛЯД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45138" y="1143000"/>
            <a:ext cx="3598862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 smtClean="0">
                <a:solidFill>
                  <a:srgbClr val="0070C0"/>
                </a:solidFill>
                <a:latin typeface="Bookman Old Style" pitchFamily="18" charset="0"/>
              </a:rPr>
              <a:t>РЕЧЕВЫЕ:</a:t>
            </a:r>
            <a:endParaRPr lang="ru-RU" b="1" u="sng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smtClean="0">
                <a:solidFill>
                  <a:srgbClr val="000066"/>
                </a:solidFill>
                <a:latin typeface="Bookman Old Style" pitchFamily="18" charset="0"/>
              </a:rPr>
              <a:t>РЕЧЬ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000066"/>
                </a:solidFill>
                <a:latin typeface="Bookman Old Style" pitchFamily="18" charset="0"/>
              </a:rPr>
              <a:t>ИНТОНАЦИЯ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000066"/>
                </a:solidFill>
                <a:latin typeface="Bookman Old Style" pitchFamily="18" charset="0"/>
              </a:rPr>
              <a:t>ТЕМП РЕЧИ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000066"/>
                </a:solidFill>
                <a:latin typeface="Bookman Old Style" pitchFamily="18" charset="0"/>
              </a:rPr>
              <a:t>ТЕМБР ГОЛОСА</a:t>
            </a:r>
          </a:p>
        </p:txBody>
      </p:sp>
      <p:pic>
        <p:nvPicPr>
          <p:cNvPr id="17412" name="Picture 2" descr="C:\Documents and Settings\Администратор\Рабочий стол\image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3357563"/>
            <a:ext cx="48117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8586788" y="5929313"/>
            <a:ext cx="557212" cy="4143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6091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11" y="476672"/>
            <a:ext cx="8229600" cy="5644931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общаться правильно?</a:t>
            </a:r>
          </a:p>
          <a:p>
            <a:pPr algn="ctr">
              <a:buNone/>
            </a:pP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11" y="2420888"/>
            <a:ext cx="51435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 — учись общаться так, чтобы не только не вызывать у окружающих неприязни, но и быть приятным и нужным. Быть лидером, обладать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харизмой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внутренним обаянием, всего этого невозможно достичь, не научившись общаться по правилам.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 правилам» — это, конечно, жесткое слово, но оно довольно верно отражает суть искусства общения. Ты — человек среди людей и живешь в обществе, наполненном стереотипами.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Стереотипы — это иногда не так уж и плохо. В частности там, где дело касается общения. Общепринятые правила поведения, которые помогают человеку устанавливать полноценные контакты с миром, — это и есть этикет.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417637"/>
            <a:ext cx="8229600" cy="4571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общения от мистера Карнеги: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algn="ctr"/>
            <a:r>
              <a:rPr lang="ru-RU" sz="4400" dirty="0" smtClean="0"/>
              <a:t>«Улыбайтесь!»</a:t>
            </a:r>
          </a:p>
          <a:p>
            <a:pPr algn="ctr"/>
            <a:r>
              <a:rPr lang="ru-RU" sz="4400" dirty="0" smtClean="0"/>
              <a:t>«Учитесь слушать!»</a:t>
            </a:r>
          </a:p>
          <a:p>
            <a:pPr algn="ctr"/>
            <a:r>
              <a:rPr lang="ru-RU" sz="4400" dirty="0" smtClean="0"/>
              <a:t>«Уступайте!» 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не наступить, а уступить;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захватить, а отдать;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кулак показать, а протянуть ладонь;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спрятать, а поделится;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кричать, а выслушать;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разорвать, а склеить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6534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  может происходить общение?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475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Baskerville Old Face</vt:lpstr>
      <vt:lpstr>Bookman Old Style</vt:lpstr>
      <vt:lpstr>Calibri</vt:lpstr>
      <vt:lpstr>Times New Roman</vt:lpstr>
      <vt:lpstr>Тема Office</vt:lpstr>
      <vt:lpstr>Презентация PowerPoint</vt:lpstr>
      <vt:lpstr>ОБЩЕНИЕ </vt:lpstr>
      <vt:lpstr>Примерные правила общения:</vt:lpstr>
      <vt:lpstr>СРЕДСТВА ОБЩЕНИЯ</vt:lpstr>
      <vt:lpstr>Презентация PowerPoint</vt:lpstr>
      <vt:lpstr>Презентация PowerPoint</vt:lpstr>
      <vt:lpstr>Правила общения от мистера Карнеги: </vt:lpstr>
      <vt:lpstr>Презентация PowerPoint</vt:lpstr>
      <vt:lpstr>Презентация PowerPoint</vt:lpstr>
      <vt:lpstr>Презентация PowerPoint</vt:lpstr>
      <vt:lpstr>Почему люди  ссорятся  между собой?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Правила речевого поведения                    для слушающего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филипп мерзляков</cp:lastModifiedBy>
  <cp:revision>24</cp:revision>
  <dcterms:created xsi:type="dcterms:W3CDTF">2010-02-09T14:43:27Z</dcterms:created>
  <dcterms:modified xsi:type="dcterms:W3CDTF">2021-12-14T14:57:25Z</dcterms:modified>
</cp:coreProperties>
</file>