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8" r:id="rId2"/>
    <p:sldId id="302" r:id="rId3"/>
    <p:sldId id="289" r:id="rId4"/>
    <p:sldId id="292" r:id="rId5"/>
    <p:sldId id="293" r:id="rId6"/>
    <p:sldId id="294" r:id="rId7"/>
    <p:sldId id="299" r:id="rId8"/>
    <p:sldId id="300" r:id="rId9"/>
    <p:sldId id="301" r:id="rId10"/>
    <p:sldId id="303" r:id="rId11"/>
    <p:sldId id="291" r:id="rId12"/>
    <p:sldId id="290" r:id="rId13"/>
    <p:sldId id="288" r:id="rId14"/>
    <p:sldId id="261" r:id="rId15"/>
    <p:sldId id="269" r:id="rId16"/>
    <p:sldId id="270" r:id="rId17"/>
    <p:sldId id="295" r:id="rId1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C5DF8F8-E55D-4931-8FF8-F5898CDEE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28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CB584-C979-4E57-921E-3CBF5E62FE6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5AB3EF-E7D4-4901-8BA8-B807A6CA0E2F}" type="slidenum">
              <a:rPr lang="ru-RU" sz="1200" b="0">
                <a:cs typeface="Arial" charset="0"/>
              </a:rPr>
              <a:pPr algn="r"/>
              <a:t>14</a:t>
            </a:fld>
            <a:endParaRPr lang="ru-RU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BB668-D3EA-4247-B4DF-27934F9C9AF9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84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F123ED-858B-4265-B8AE-206CD2BC6DE5}" type="slidenum">
              <a:rPr lang="ru-RU" sz="1200" b="0">
                <a:cs typeface="Arial" charset="0"/>
              </a:rPr>
              <a:pPr algn="r"/>
              <a:t>15</a:t>
            </a:fld>
            <a:endParaRPr lang="ru-RU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AB902-C7D2-4DBF-935D-6C1C10C2ECB1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1945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76ABAA-90A2-471D-94B0-EA3EDAAD5942}" type="slidenum">
              <a:rPr lang="ru-RU" sz="1200" b="0">
                <a:cs typeface="Arial" charset="0"/>
              </a:rPr>
              <a:pPr algn="r"/>
              <a:t>16</a:t>
            </a:fld>
            <a:endParaRPr lang="ru-RU" sz="1200" b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3071813" y="0"/>
            <a:ext cx="1417637" cy="6858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0" y="0"/>
            <a:ext cx="3152775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85882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6902450" y="-11113"/>
            <a:ext cx="303213" cy="6858001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7158038" y="12700"/>
            <a:ext cx="227012" cy="68580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375150" y="0"/>
            <a:ext cx="1060450" cy="6858000"/>
          </a:xfrm>
          <a:prstGeom prst="rect">
            <a:avLst/>
          </a:prstGeom>
          <a:solidFill>
            <a:schemeClr val="accent2">
              <a:alpha val="64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5359400" y="-17463"/>
            <a:ext cx="728663" cy="6938963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6018213" y="-19050"/>
            <a:ext cx="547687" cy="6938963"/>
          </a:xfrm>
          <a:prstGeom prst="rect">
            <a:avLst/>
          </a:prstGeom>
          <a:solidFill>
            <a:schemeClr val="accent2">
              <a:alpha val="4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6505575" y="0"/>
            <a:ext cx="446088" cy="6858000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7339013" y="52388"/>
            <a:ext cx="136525" cy="6858000"/>
          </a:xfrm>
          <a:prstGeom prst="rect">
            <a:avLst/>
          </a:prstGeom>
          <a:solidFill>
            <a:schemeClr val="accent2">
              <a:alpha val="14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gray">
          <a:xfrm>
            <a:off x="8366125" y="20638"/>
            <a:ext cx="344488" cy="6858000"/>
          </a:xfrm>
          <a:prstGeom prst="rect">
            <a:avLst/>
          </a:prstGeom>
          <a:solidFill>
            <a:schemeClr val="accent2">
              <a:alpha val="23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gray">
          <a:xfrm>
            <a:off x="8664575" y="0"/>
            <a:ext cx="474663" cy="6858000"/>
          </a:xfrm>
          <a:prstGeom prst="rect">
            <a:avLst/>
          </a:prstGeom>
          <a:solidFill>
            <a:schemeClr val="accent2">
              <a:alpha val="28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gray">
          <a:xfrm>
            <a:off x="7953375" y="4763"/>
            <a:ext cx="136525" cy="6858000"/>
          </a:xfrm>
          <a:prstGeom prst="rect">
            <a:avLst/>
          </a:prstGeom>
          <a:solidFill>
            <a:schemeClr val="accent2">
              <a:alpha val="6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gray">
          <a:xfrm>
            <a:off x="8045450" y="4763"/>
            <a:ext cx="168275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8177213" y="-11113"/>
            <a:ext cx="230187" cy="6858001"/>
          </a:xfrm>
          <a:prstGeom prst="rect">
            <a:avLst/>
          </a:prstGeom>
          <a:solidFill>
            <a:schemeClr val="accent2">
              <a:alpha val="17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3802063" y="1314450"/>
            <a:ext cx="5105400" cy="1470025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810000" y="2762250"/>
            <a:ext cx="5151438" cy="7572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00"/>
                            </p:stCondLst>
                            <p:childTnLst>
                              <p:par>
                                <p:cTn id="8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A463-A347-4942-904E-5B82346E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8338" y="65088"/>
            <a:ext cx="1995487" cy="64595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30288" y="65088"/>
            <a:ext cx="5835650" cy="64595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017B-5ECD-460C-B1ED-1B5DF45E5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80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8D162-C00B-474D-B6B7-757B0E735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F2DC6-A5FA-44B5-B776-DE6959B61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0288" y="1163638"/>
            <a:ext cx="3903662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6350" y="1163638"/>
            <a:ext cx="3905250" cy="5360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046C-6AE8-4EE1-939B-0873E4C0E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DBD2-9B51-4F63-B449-5EC5B66D1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DDC8A-2A63-4179-9A1C-AD105E019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55398-00E9-4C0A-8346-49C46D9B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C9D9E-2823-4E13-BA0A-D09BA0895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B6DE-967E-4645-B8E7-E3D381D69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1101725" y="1000125"/>
            <a:ext cx="783431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269875" y="0"/>
            <a:ext cx="284163" cy="6889750"/>
          </a:xfrm>
          <a:prstGeom prst="rect">
            <a:avLst/>
          </a:prstGeom>
          <a:solidFill>
            <a:schemeClr val="accent2">
              <a:alpha val="8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-12700" y="0"/>
            <a:ext cx="330200" cy="6858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28627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gray">
          <a:xfrm>
            <a:off x="749300" y="-14288"/>
            <a:ext cx="71438" cy="6872288"/>
          </a:xfrm>
          <a:prstGeom prst="rect">
            <a:avLst/>
          </a:prstGeom>
          <a:solidFill>
            <a:schemeClr val="accent2">
              <a:alpha val="20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gray">
          <a:xfrm>
            <a:off x="508000" y="0"/>
            <a:ext cx="168275" cy="6865938"/>
          </a:xfrm>
          <a:prstGeom prst="rect">
            <a:avLst/>
          </a:prstGeom>
          <a:solidFill>
            <a:schemeClr val="accent2">
              <a:alpha val="53999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>
            <a:off x="661988" y="0"/>
            <a:ext cx="114300" cy="6872288"/>
          </a:xfrm>
          <a:prstGeom prst="rect">
            <a:avLst/>
          </a:prstGeom>
          <a:solidFill>
            <a:schemeClr val="accent2">
              <a:alpha val="37000"/>
            </a:schemeClr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65088"/>
            <a:ext cx="7958137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0288" y="1163638"/>
            <a:ext cx="79613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7913" y="6616700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38825" y="6616700"/>
            <a:ext cx="2895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87825" y="6616700"/>
            <a:ext cx="66198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A795250-0F26-4938-B458-913836B1D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7" name="Oval 13" descr="1346361232_autichnyy-rebenok"/>
          <p:cNvSpPr>
            <a:spLocks noChangeArrowheads="1"/>
          </p:cNvSpPr>
          <p:nvPr/>
        </p:nvSpPr>
        <p:spPr bwMode="gray">
          <a:xfrm>
            <a:off x="438150" y="1892300"/>
            <a:ext cx="619125" cy="614363"/>
          </a:xfrm>
          <a:prstGeom prst="ellipse">
            <a:avLst/>
          </a:prstGeom>
          <a:blipFill dpi="0" rotWithShape="1">
            <a:blip r:embed="rId14" cstate="screen"/>
            <a:srcRect/>
            <a:stretch>
              <a:fillRect/>
            </a:stretch>
          </a:blipFill>
          <a:ln w="28575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8" name="Oval 14" descr="C04-22-1252"/>
          <p:cNvSpPr>
            <a:spLocks noChangeArrowheads="1"/>
          </p:cNvSpPr>
          <p:nvPr/>
        </p:nvSpPr>
        <p:spPr bwMode="gray">
          <a:xfrm>
            <a:off x="442913" y="315913"/>
            <a:ext cx="603250" cy="596900"/>
          </a:xfrm>
          <a:prstGeom prst="ellipse">
            <a:avLst/>
          </a:prstGeom>
          <a:blipFill dpi="0" rotWithShape="1">
            <a:blip r:embed="rId15" cstate="screen"/>
            <a:srcRect/>
            <a:stretch>
              <a:fillRect/>
            </a:stretch>
          </a:blipFill>
          <a:ln w="5715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9" name="Oval 15" descr="A-autism-deti-reabelitaca- nevrolog-klinika-lehenie"/>
          <p:cNvSpPr>
            <a:spLocks noChangeArrowheads="1"/>
          </p:cNvSpPr>
          <p:nvPr/>
        </p:nvSpPr>
        <p:spPr bwMode="gray">
          <a:xfrm>
            <a:off x="430213" y="1128713"/>
            <a:ext cx="603250" cy="593725"/>
          </a:xfrm>
          <a:prstGeom prst="ellipse">
            <a:avLst/>
          </a:prstGeom>
          <a:blipFill dpi="0" rotWithShape="1">
            <a:blip r:embed="rId16" cstate="screen"/>
            <a:srcRect/>
            <a:stretch>
              <a:fillRect/>
            </a:stretch>
          </a:blip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7" grpId="1" animBg="1"/>
      <p:bldP spid="6148" grpId="0" animBg="1"/>
      <p:bldP spid="6148" grpId="1" animBg="1"/>
      <p:bldP spid="6149" grpId="0" animBg="1"/>
      <p:bldP spid="6149" grpId="1" animBg="1"/>
      <p:bldP spid="6150" grpId="0" animBg="1"/>
      <p:bldP spid="6150" grpId="1" animBg="1"/>
      <p:bldP spid="6151" grpId="0" animBg="1"/>
      <p:bldP spid="6151" grpId="1" animBg="1"/>
      <p:bldP spid="615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itchFamily="2" charset="2"/>
        <a:buChar char="£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5psy.ru/vospitanie/krizis-treh-let-u-rebenk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195" y="5804773"/>
            <a:ext cx="669925" cy="654050"/>
            <a:chOff x="4027" y="3016"/>
            <a:chExt cx="515" cy="505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91" name="Picture 5" descr="sphere_high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9" name="Oval 9" descr="1346361232_autichnyy-rebenok"/>
          <p:cNvSpPr>
            <a:spLocks noChangeArrowheads="1"/>
          </p:cNvSpPr>
          <p:nvPr/>
        </p:nvSpPr>
        <p:spPr bwMode="gray">
          <a:xfrm>
            <a:off x="3994004" y="4977460"/>
            <a:ext cx="1082675" cy="1071562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28575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81" name="Picture 13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3276600" y="38862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Oval 11" descr="A-autism-deti-reabelitaca- nevrolog-klinika-lehenie"/>
          <p:cNvSpPr>
            <a:spLocks noChangeArrowheads="1"/>
          </p:cNvSpPr>
          <p:nvPr/>
        </p:nvSpPr>
        <p:spPr bwMode="gray">
          <a:xfrm>
            <a:off x="1489217" y="3741300"/>
            <a:ext cx="1911350" cy="1892300"/>
          </a:xfrm>
          <a:prstGeom prst="ellipse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5715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080" name="Picture 12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469488" y="2527470"/>
            <a:ext cx="2663825" cy="19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Oval 10" descr="C04-22-1252"/>
          <p:cNvSpPr>
            <a:spLocks noChangeArrowheads="1"/>
          </p:cNvSpPr>
          <p:nvPr/>
        </p:nvSpPr>
        <p:spPr bwMode="gray">
          <a:xfrm>
            <a:off x="202234" y="163033"/>
            <a:ext cx="2551952" cy="276860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76200" algn="ctr">
            <a:solidFill>
              <a:schemeClr val="bg1">
                <a:alpha val="7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94809"/>
            <a:ext cx="8784976" cy="3072114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0" dirty="0" smtClean="0">
                <a:latin typeface="Comic Sans MS" pitchFamily="66" charset="0"/>
              </a:rPr>
              <a:t> </a:t>
            </a:r>
            <a:r>
              <a:rPr lang="ru-RU" sz="4800" b="0" dirty="0" smtClean="0">
                <a:latin typeface="Comic Sans MS" pitchFamily="66" charset="0"/>
              </a:rPr>
              <a:t> </a:t>
            </a:r>
            <a:br>
              <a:rPr lang="ru-RU" sz="4800" b="0" dirty="0" smtClean="0">
                <a:latin typeface="Comic Sans MS" pitchFamily="66" charset="0"/>
              </a:rPr>
            </a:br>
            <a:r>
              <a:rPr lang="ru-RU" sz="4800" b="0" dirty="0">
                <a:latin typeface="Comic Sans MS" pitchFamily="66" charset="0"/>
              </a:rPr>
              <a:t/>
            </a:r>
            <a:br>
              <a:rPr lang="ru-RU" sz="4800" b="0" dirty="0">
                <a:latin typeface="Comic Sans MS" pitchFamily="66" charset="0"/>
              </a:rPr>
            </a:br>
            <a:r>
              <a:rPr lang="ru-RU" sz="4800" b="0" dirty="0" smtClean="0">
                <a:latin typeface="Comic Sans MS" pitchFamily="66" charset="0"/>
              </a:rPr>
              <a:t/>
            </a:r>
            <a:br>
              <a:rPr lang="ru-RU" sz="4800" b="0" dirty="0" smtClean="0">
                <a:latin typeface="Comic Sans MS" pitchFamily="66" charset="0"/>
              </a:rPr>
            </a:br>
            <a:r>
              <a:rPr lang="ru-RU" b="0" i="1" dirty="0" smtClean="0">
                <a:latin typeface="Comic Sans MS" pitchFamily="66" charset="0"/>
              </a:rPr>
              <a:t>СПЕЦИФИКА РАБОТЫ С ДЕТЬМИ,</a:t>
            </a:r>
            <a:br>
              <a:rPr lang="ru-RU" b="0" i="1" dirty="0" smtClean="0">
                <a:latin typeface="Comic Sans MS" pitchFamily="66" charset="0"/>
              </a:rPr>
            </a:br>
            <a:r>
              <a:rPr lang="ru-RU" sz="4800" b="0" i="1" dirty="0" smtClean="0">
                <a:latin typeface="Comic Sans MS" pitchFamily="66" charset="0"/>
              </a:rPr>
              <a:t>имеющими расстройства аутистического спектра</a:t>
            </a:r>
            <a:br>
              <a:rPr lang="ru-RU" sz="4800" b="0" i="1" dirty="0" smtClean="0">
                <a:latin typeface="Comic Sans MS" pitchFamily="66" charset="0"/>
              </a:rPr>
            </a:br>
            <a:r>
              <a:rPr lang="ru-RU" sz="4800" b="0" i="1" dirty="0" smtClean="0">
                <a:latin typeface="Comic Sans MS" pitchFamily="66" charset="0"/>
              </a:rPr>
              <a:t>                  </a:t>
            </a:r>
            <a:br>
              <a:rPr lang="ru-RU" sz="4800" b="0" i="1" dirty="0" smtClean="0">
                <a:latin typeface="Comic Sans MS" pitchFamily="66" charset="0"/>
              </a:rPr>
            </a:br>
            <a:r>
              <a:rPr lang="ru-RU" sz="4800" b="0" i="1" dirty="0" smtClean="0">
                <a:latin typeface="Comic Sans MS" pitchFamily="66" charset="0"/>
              </a:rPr>
              <a:t>                  </a:t>
            </a:r>
            <a:r>
              <a:rPr lang="ru-RU" sz="3200" b="0" i="1" dirty="0" smtClean="0">
                <a:latin typeface="Comic Sans MS" pitchFamily="66" charset="0"/>
              </a:rPr>
              <a:t>учитель – дефектолог </a:t>
            </a:r>
            <a:br>
              <a:rPr lang="ru-RU" sz="3200" b="0" i="1" dirty="0" smtClean="0">
                <a:latin typeface="Comic Sans MS" pitchFamily="66" charset="0"/>
              </a:rPr>
            </a:br>
            <a:r>
              <a:rPr lang="ru-RU" sz="3200" b="0" i="1" dirty="0" smtClean="0">
                <a:latin typeface="Comic Sans MS" pitchFamily="66" charset="0"/>
              </a:rPr>
              <a:t>                                    Мерзлякова Р.А. </a:t>
            </a:r>
            <a:endParaRPr lang="en-US" sz="3200" i="1" dirty="0" smtClean="0">
              <a:latin typeface="Comic Sans MS" pitchFamily="66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70738" y="5029200"/>
            <a:ext cx="349250" cy="339725"/>
            <a:chOff x="4027" y="3016"/>
            <a:chExt cx="515" cy="50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89" name="Picture 8" descr="sphere_highligh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2" name="Picture 15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6207287" y="144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6627803" y="5069390"/>
            <a:ext cx="2505827" cy="21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0" y="4660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6011076" y="2685474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393398">
            <a:off x="2759901" y="-140876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 rot="512163">
            <a:off x="4715908" y="1469475"/>
            <a:ext cx="2999726" cy="247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5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1" grpId="0" animBg="1"/>
      <p:bldP spid="102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Коррекционная </a:t>
            </a:r>
            <a:r>
              <a:rPr lang="ru-RU" sz="3600" dirty="0">
                <a:solidFill>
                  <a:srgbClr val="FFC000"/>
                </a:solidFill>
                <a:latin typeface="Comic Sans MS" panose="030F0702030302020204" pitchFamily="66" charset="0"/>
              </a:rPr>
              <a:t>работа.</a:t>
            </a:r>
            <a:br>
              <a:rPr lang="ru-RU" sz="36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96752"/>
            <a:ext cx="7808912" cy="5327873"/>
          </a:xfrm>
          <a:noFill/>
        </p:spPr>
        <p:txBody>
          <a:bodyPr/>
          <a:lstStyle/>
          <a:p>
            <a:pPr marL="0" lvl="0" indent="0">
              <a:buNone/>
            </a:pPr>
            <a:r>
              <a:rPr lang="ru-RU" sz="1800" dirty="0" smtClean="0"/>
              <a:t>1.</a:t>
            </a:r>
            <a:r>
              <a:rPr lang="ru-RU" sz="2000" dirty="0" smtClean="0"/>
              <a:t>Коррекция </a:t>
            </a:r>
            <a:r>
              <a:rPr lang="ru-RU" sz="2000" dirty="0"/>
              <a:t>детского аутизма должна быть комплексной, и </a:t>
            </a:r>
            <a:r>
              <a:rPr lang="ru-RU" sz="2000" dirty="0" smtClean="0"/>
              <a:t>ведущее </a:t>
            </a:r>
            <a:r>
              <a:rPr lang="ru-RU" sz="2000" dirty="0"/>
              <a:t>место отводится психолого-педагогической работе. </a:t>
            </a:r>
            <a:endParaRPr lang="ru-RU" sz="2000" dirty="0" smtClean="0"/>
          </a:p>
          <a:p>
            <a:pPr marL="0" lvl="0" indent="0">
              <a:buNone/>
            </a:pPr>
            <a:r>
              <a:rPr lang="ru-RU" sz="1800" i="1" dirty="0" smtClean="0"/>
              <a:t>2.</a:t>
            </a:r>
            <a:r>
              <a:rPr lang="ru-RU" sz="1800" dirty="0"/>
              <a:t> Аутичным детям трудно приспосабливаться к постоянно меняющимся условиям. Поэтому организационные особенности в учреждении, которое посещает </a:t>
            </a:r>
            <a:r>
              <a:rPr lang="ru-RU" sz="1800" dirty="0" smtClean="0"/>
              <a:t>ребенок</a:t>
            </a:r>
            <a:r>
              <a:rPr lang="ru-RU" sz="1800" dirty="0"/>
              <a:t>, и дома должны быть одинаковыми или, по крайней мере, близкими. </a:t>
            </a:r>
            <a:endParaRPr lang="ru-RU" sz="1800" dirty="0" smtClean="0"/>
          </a:p>
          <a:p>
            <a:pPr marL="0" lvl="0" indent="0">
              <a:buNone/>
            </a:pPr>
            <a:r>
              <a:rPr lang="ru-RU" sz="1800" i="1" dirty="0" smtClean="0"/>
              <a:t>3.</a:t>
            </a:r>
            <a:r>
              <a:rPr lang="ru-RU" sz="1800" dirty="0"/>
              <a:t> Коррекционная работа остается необходимой на протяжении многих лет, но особенно интенсивной она должна быть на </a:t>
            </a:r>
            <a:r>
              <a:rPr lang="ru-RU" sz="1800" dirty="0" smtClean="0"/>
              <a:t>начальных этапах.</a:t>
            </a:r>
          </a:p>
          <a:p>
            <a:pPr marL="0" lvl="0" indent="0">
              <a:buNone/>
            </a:pPr>
            <a:r>
              <a:rPr lang="ru-RU" sz="1800" i="1" dirty="0" smtClean="0"/>
              <a:t>4.</a:t>
            </a:r>
            <a:r>
              <a:rPr lang="ru-RU" sz="1800" dirty="0"/>
              <a:t> Работа </a:t>
            </a:r>
            <a:r>
              <a:rPr lang="ru-RU" sz="1800" dirty="0" smtClean="0"/>
              <a:t> </a:t>
            </a:r>
            <a:r>
              <a:rPr lang="ru-RU" sz="1800" dirty="0"/>
              <a:t>должна проходить в достаточном объеме</a:t>
            </a:r>
            <a:r>
              <a:rPr lang="ru-RU" sz="1800" dirty="0" smtClean="0"/>
              <a:t>.</a:t>
            </a:r>
            <a:r>
              <a:rPr lang="ru-RU" sz="1800" dirty="0"/>
              <a:t> К</a:t>
            </a:r>
            <a:r>
              <a:rPr lang="ru-RU" sz="1800" dirty="0" smtClean="0"/>
              <a:t>оррекция </a:t>
            </a:r>
            <a:r>
              <a:rPr lang="ru-RU" sz="1800" dirty="0"/>
              <a:t>детского аутизма должна продолжаться 25 часов в сутки</a:t>
            </a:r>
            <a:r>
              <a:rPr lang="ru-RU" sz="1800" dirty="0" smtClean="0"/>
              <a:t> </a:t>
            </a:r>
            <a:r>
              <a:rPr lang="ru-RU" sz="1800" dirty="0"/>
              <a:t>Это, прежде всего, касается </a:t>
            </a:r>
            <a:r>
              <a:rPr lang="ru-RU" sz="1800" dirty="0" smtClean="0"/>
              <a:t>структурирования </a:t>
            </a:r>
            <a:r>
              <a:rPr lang="ru-RU" sz="1800" dirty="0"/>
              <a:t>пространства </a:t>
            </a:r>
            <a:r>
              <a:rPr lang="ru-RU" sz="1800" dirty="0" smtClean="0"/>
              <a:t>и времени.</a:t>
            </a:r>
          </a:p>
          <a:p>
            <a:pPr marL="0" lvl="0" indent="0">
              <a:buNone/>
            </a:pPr>
            <a:r>
              <a:rPr lang="ru-RU" sz="1800" i="1" dirty="0" smtClean="0"/>
              <a:t>5.</a:t>
            </a:r>
            <a:r>
              <a:rPr lang="ru-RU" sz="1800" dirty="0"/>
              <a:t> Коррекционная работа, особенно на начальных этапах, строится на основе индивидуально разработанной программы, поэтому формальный перенос чужого опыта недопустим, его нужно использовать с осторожностью и творчески.</a:t>
            </a:r>
            <a:endParaRPr lang="ru-RU" sz="1800" i="1" dirty="0"/>
          </a:p>
        </p:txBody>
      </p:sp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1263527">
            <a:off x="6174394" y="1097916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5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Учимся находить цвет 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 подобию</a:t>
            </a:r>
            <a:endParaRPr lang="ru-RU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63638"/>
            <a:ext cx="7808912" cy="5360987"/>
          </a:xfrm>
          <a:noFill/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kumimoji="1" lang="en-US" dirty="0" smtClean="0"/>
              <a:t>   </a:t>
            </a:r>
            <a:r>
              <a:rPr kumimoji="1" lang="ru-RU" dirty="0" smtClean="0"/>
              <a:t>		</a:t>
            </a:r>
            <a:endParaRPr lang="en-US" sz="2400" b="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248400" cy="4800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1263527">
            <a:off x="6240174" y="238581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9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754882">
            <a:off x="1484120" y="4400301"/>
            <a:ext cx="3505200" cy="19732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Выбираем нужный цвет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</a:t>
            </a: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создаем      образ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63638"/>
            <a:ext cx="7808912" cy="5360987"/>
          </a:xfrm>
          <a:noFill/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kumimoji="1" lang="en-US" dirty="0" smtClean="0"/>
              <a:t>   </a:t>
            </a:r>
            <a:r>
              <a:rPr kumimoji="1" lang="ru-RU" dirty="0" smtClean="0"/>
              <a:t>		</a:t>
            </a:r>
            <a:endParaRPr lang="en-US" sz="2400" b="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2" y="1434228"/>
            <a:ext cx="3685500" cy="276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90678"/>
            <a:ext cx="3763372" cy="282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 rot="393398">
            <a:off x="6058648" y="47429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60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Ориентировка на собственном теле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63638"/>
            <a:ext cx="7808912" cy="5360987"/>
          </a:xfrm>
          <a:noFill/>
        </p:spPr>
        <p:txBody>
          <a:bodyPr/>
          <a:lstStyle/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r>
              <a:rPr kumimoji="1" lang="en-US" dirty="0" smtClean="0"/>
              <a:t>   </a:t>
            </a:r>
            <a:r>
              <a:rPr kumimoji="1" lang="ru-RU" dirty="0" smtClean="0"/>
              <a:t>		</a:t>
            </a:r>
            <a:endParaRPr lang="en-US" sz="2400" b="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3995936" cy="299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557" y="3068960"/>
            <a:ext cx="3984443" cy="2988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39496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7958137" cy="7175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ПООПЕРАЦИОННЫЕ КАРТЫ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196" name="Содержимое 7"/>
          <p:cNvSpPr>
            <a:spLocks/>
          </p:cNvSpPr>
          <p:nvPr/>
        </p:nvSpPr>
        <p:spPr bwMode="auto">
          <a:xfrm>
            <a:off x="1676400" y="5715000"/>
            <a:ext cx="6705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85000"/>
              <a:buFont typeface="Wingdings" pitchFamily="2" charset="2"/>
              <a:buNone/>
            </a:pPr>
            <a:endParaRPr lang="ru-RU" sz="2400" b="0" dirty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8202" name="Picture 16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5607837" y="477469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7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066800" y="6858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86" y="1230750"/>
            <a:ext cx="4318854" cy="3239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9" y="3175000"/>
            <a:ext cx="4256342" cy="3259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01" name="Picture 1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400800" y="88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5688" y="228600"/>
            <a:ext cx="7958137" cy="7175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222" name="Picture 11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545353" y="-32513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628800"/>
            <a:ext cx="6187008" cy="4640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1" name="Picture 9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353832" y="4870044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6624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АЛГОРИТМ </a:t>
            </a: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УМЫВАНИЯ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228600"/>
            <a:ext cx="7178129" cy="717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АЛГОРИТМ УМЫВАНИЯ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28625" y="2349500"/>
            <a:ext cx="8534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0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246" name="Picture 7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56279" y="-236617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 descr="wa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28600" y="4419600"/>
            <a:ext cx="27463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155" y="1200424"/>
            <a:ext cx="7127437" cy="5345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6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1250889" y="5680375"/>
            <a:ext cx="194786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385818" y="5097899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182473" y="477557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15195" y="5804773"/>
            <a:ext cx="669925" cy="654050"/>
            <a:chOff x="4027" y="3016"/>
            <a:chExt cx="515" cy="505"/>
          </a:xfrm>
        </p:grpSpPr>
        <p:sp>
          <p:nvSpPr>
            <p:cNvPr id="10244" name="Oval 4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431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91" name="Picture 5" descr="sphere_high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0" name="Picture 12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469488" y="2527470"/>
            <a:ext cx="2663825" cy="194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694809"/>
            <a:ext cx="8784976" cy="3072114"/>
          </a:xfrm>
          <a:effectLst>
            <a:outerShdw dist="17961" dir="2700000" algn="ctr" rotWithShape="0">
              <a:srgbClr val="F8F8F8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0" dirty="0" smtClean="0">
                <a:latin typeface="Comic Sans MS" pitchFamily="66" charset="0"/>
              </a:rPr>
              <a:t> </a:t>
            </a:r>
            <a:r>
              <a:rPr lang="ru-RU" sz="4800" b="0" dirty="0" smtClean="0">
                <a:latin typeface="Comic Sans MS" pitchFamily="66" charset="0"/>
              </a:rPr>
              <a:t> </a:t>
            </a:r>
            <a:br>
              <a:rPr lang="ru-RU" sz="4800" b="0" dirty="0" smtClean="0">
                <a:latin typeface="Comic Sans MS" pitchFamily="66" charset="0"/>
              </a:rPr>
            </a:br>
            <a:r>
              <a:rPr lang="ru-RU" sz="4800" b="0" dirty="0">
                <a:latin typeface="Comic Sans MS" pitchFamily="66" charset="0"/>
              </a:rPr>
              <a:t/>
            </a:r>
            <a:br>
              <a:rPr lang="ru-RU" sz="4800" b="0" dirty="0">
                <a:latin typeface="Comic Sans MS" pitchFamily="66" charset="0"/>
              </a:rPr>
            </a:br>
            <a:r>
              <a:rPr lang="ru-RU" sz="4800" b="0" dirty="0" smtClean="0">
                <a:latin typeface="Comic Sans MS" pitchFamily="66" charset="0"/>
              </a:rPr>
              <a:t/>
            </a:r>
            <a:br>
              <a:rPr lang="ru-RU" sz="4800" b="0" dirty="0" smtClean="0">
                <a:latin typeface="Comic Sans MS" pitchFamily="66" charset="0"/>
              </a:rPr>
            </a:br>
            <a:r>
              <a:rPr lang="ru-RU" sz="3200" b="0" i="1" dirty="0" smtClean="0">
                <a:latin typeface="Comic Sans MS" pitchFamily="66" charset="0"/>
              </a:rPr>
              <a:t>. </a:t>
            </a:r>
            <a:endParaRPr lang="en-US" sz="3200" i="1" dirty="0" smtClean="0">
              <a:latin typeface="Comic Sans MS" pitchFamily="66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70738" y="5029200"/>
            <a:ext cx="349250" cy="339725"/>
            <a:chOff x="4027" y="3016"/>
            <a:chExt cx="515" cy="505"/>
          </a:xfrm>
        </p:grpSpPr>
        <p:sp>
          <p:nvSpPr>
            <p:cNvPr id="10247" name="Oval 7"/>
            <p:cNvSpPr>
              <a:spLocks noChangeArrowheads="1"/>
            </p:cNvSpPr>
            <p:nvPr/>
          </p:nvSpPr>
          <p:spPr bwMode="gray">
            <a:xfrm>
              <a:off x="4027" y="3016"/>
              <a:ext cx="515" cy="505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431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4314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89" name="Picture 8" descr="sphere_highligh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4046" y="3018"/>
              <a:ext cx="47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2" name="Picture 15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207287" y="144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627803" y="5069390"/>
            <a:ext cx="2505827" cy="21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0" y="4660900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6011076" y="2685474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393398">
            <a:off x="2759901" y="-140876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512163">
            <a:off x="4713984" y="1499373"/>
            <a:ext cx="2999726" cy="247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tx2"/>
                </a:solidFill>
                <a:latin typeface="Comic Sans MS" pitchFamily="66" charset="0"/>
              </a:rPr>
              <a:t>Протяни руку помощи </a:t>
            </a:r>
            <a:br>
              <a:rPr lang="ru-RU" sz="48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4800" dirty="0">
                <a:solidFill>
                  <a:schemeClr val="tx2"/>
                </a:solidFill>
                <a:latin typeface="Comic Sans MS" pitchFamily="66" charset="0"/>
              </a:rPr>
              <a:t>«особым детям», чтобы </a:t>
            </a:r>
            <a:br>
              <a:rPr lang="ru-RU" sz="4800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4800" dirty="0">
                <a:solidFill>
                  <a:schemeClr val="tx2"/>
                </a:solidFill>
                <a:latin typeface="Comic Sans MS" pitchFamily="66" charset="0"/>
              </a:rPr>
              <a:t>у детей с ограниченными возможностями, возможности стали безграничными.</a:t>
            </a:r>
          </a:p>
        </p:txBody>
      </p:sp>
    </p:spTree>
    <p:extLst>
      <p:ext uri="{BB962C8B-B14F-4D97-AF65-F5344CB8AC3E}">
        <p14:creationId xmlns:p14="http://schemas.microsoft.com/office/powerpoint/2010/main" val="33420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559 -0.10479 C 0.0559 -0.10456 0.05156 -0.05136 0.0401 -0.02661 C 0.02864 -0.00185 -0.00226 0.00462 -0.0184 -0.00579 " pathEditMode="relative" rAng="0" ptsTypes="fsf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5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14236 -0.15476 C 0.14236 -0.15452 0.12535 -0.04603 0.10382 -0.01758 C 0.08229 0.01087 0.00382 0.02244 -0.0342 0.01874 " pathEditMode="relative" rAng="0" ptsTypes="fsf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Понятие аутизм</a:t>
            </a:r>
            <a:br>
              <a:rPr lang="ru-RU" sz="4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484784"/>
            <a:ext cx="7862192" cy="5039841"/>
          </a:xfrm>
          <a:noFill/>
        </p:spPr>
        <p:txBody>
          <a:bodyPr/>
          <a:lstStyle/>
          <a:p>
            <a:r>
              <a:rPr lang="ru-RU" sz="2400" dirty="0"/>
              <a:t>«Аутизм — крайняя форма нарушения контактов, уход от реальности в мир собственных переживаний» (Э. </a:t>
            </a:r>
            <a:r>
              <a:rPr lang="ru-RU" sz="2400" dirty="0" err="1"/>
              <a:t>Блейлер</a:t>
            </a:r>
            <a:r>
              <a:rPr lang="ru-RU" sz="2400" dirty="0"/>
              <a:t>).</a:t>
            </a:r>
          </a:p>
          <a:p>
            <a:r>
              <a:rPr lang="ru-RU" sz="2400" dirty="0"/>
              <a:t>«Аутизм — это постоянное нарушение развития, которое проявляется в </a:t>
            </a:r>
            <a:r>
              <a:rPr lang="ru-RU" sz="2400" dirty="0" smtClean="0"/>
              <a:t>течении </a:t>
            </a:r>
            <a:r>
              <a:rPr lang="ru-RU" sz="2400" dirty="0"/>
              <a:t>первых </a:t>
            </a:r>
            <a:r>
              <a:rPr lang="ru-RU" sz="2400" dirty="0">
                <a:hlinkClick r:id="rId2" tooltip="Кризис трех лет у ребенка: как распознать и преодолеть"/>
              </a:rPr>
              <a:t>трех лет</a:t>
            </a:r>
            <a:r>
              <a:rPr lang="ru-RU" sz="2400" dirty="0"/>
              <a:t> жизни и является следствием неврологического расстройства».</a:t>
            </a:r>
          </a:p>
          <a:p>
            <a:r>
              <a:rPr lang="ru-RU" sz="2400" dirty="0"/>
              <a:t>«Аутизм — это нарушение развития. Дефект в системе, отвечающей за восприятие внешних стимулов, который заставляет ребенка обостренно реагировать на одни явления внешнего мира и почти не замечать другие».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endParaRPr lang="en-US" sz="2400" b="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 rot="1263527">
            <a:off x="6389950" y="-2222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5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</a:t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Аутизм </a:t>
            </a: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всегда проявляется в триаде:</a:t>
            </a:r>
            <a:b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484784"/>
            <a:ext cx="7862192" cy="5039841"/>
          </a:xfrm>
          <a:noFill/>
        </p:spPr>
        <p:txBody>
          <a:bodyPr/>
          <a:lstStyle/>
          <a:p>
            <a:pPr lvl="0"/>
            <a:r>
              <a:rPr lang="ru-RU" i="1" dirty="0" smtClean="0"/>
              <a:t>недостаток социальных взаимодействий;</a:t>
            </a:r>
          </a:p>
          <a:p>
            <a:pPr marL="0" lvl="0" indent="0">
              <a:buNone/>
            </a:pPr>
            <a:endParaRPr lang="ru-RU" i="1" dirty="0"/>
          </a:p>
          <a:p>
            <a:pPr lvl="0"/>
            <a:r>
              <a:rPr lang="ru-RU" i="1" dirty="0" smtClean="0"/>
              <a:t>нарушенная взаимная</a:t>
            </a:r>
            <a:r>
              <a:rPr lang="ru-RU" i="1" dirty="0"/>
              <a:t> коммуникация</a:t>
            </a:r>
            <a:r>
              <a:rPr lang="ru-RU" i="1" dirty="0" smtClean="0"/>
              <a:t>;</a:t>
            </a:r>
          </a:p>
          <a:p>
            <a:pPr marL="0" lvl="0" indent="0">
              <a:buNone/>
            </a:pPr>
            <a:endParaRPr lang="ru-RU" i="1" dirty="0"/>
          </a:p>
          <a:p>
            <a:pPr lvl="0"/>
            <a:r>
              <a:rPr lang="ru-RU" i="1" dirty="0"/>
              <a:t>ограниченность интересов и повторяющийся репертуар поведения.</a:t>
            </a:r>
          </a:p>
          <a:p>
            <a:pPr algn="just" eaLnBrk="1" hangingPunct="1">
              <a:lnSpc>
                <a:spcPct val="95000"/>
              </a:lnSpc>
              <a:spcBef>
                <a:spcPct val="15000"/>
              </a:spcBef>
              <a:buSzTx/>
              <a:buFontTx/>
              <a:buNone/>
            </a:pPr>
            <a:endParaRPr lang="en-US" sz="2400" b="0" dirty="0" smtClean="0">
              <a:solidFill>
                <a:srgbClr val="0066CC"/>
              </a:solidFill>
              <a:latin typeface="Comic Sans MS" pitchFamily="66" charset="0"/>
            </a:endParaRPr>
          </a:p>
        </p:txBody>
      </p:sp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1263527">
            <a:off x="6389950" y="-2222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77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724" y="214249"/>
            <a:ext cx="1714500" cy="2428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0"/>
            <a:ext cx="1945640" cy="1928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6846" y="2785998"/>
            <a:ext cx="2507282" cy="1603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724" y="3857625"/>
            <a:ext cx="2071751" cy="1612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0" y="214375"/>
            <a:ext cx="1861693" cy="1593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99656" y="142875"/>
            <a:ext cx="2244217" cy="15873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5006" y="3000375"/>
            <a:ext cx="1809441" cy="2469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4994" y="1810258"/>
            <a:ext cx="1686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Не реагирует на свое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имя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7639" y="4343756"/>
            <a:ext cx="2422397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9060" algn="just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latin typeface="Calibri"/>
              <a:cs typeface="Calibri"/>
            </a:endParaRPr>
          </a:p>
          <a:p>
            <a:pPr marL="12700" marR="99060" algn="just">
              <a:lnSpc>
                <a:spcPct val="100000"/>
              </a:lnSpc>
              <a:spcBef>
                <a:spcPts val="100"/>
              </a:spcBef>
            </a:pPr>
            <a:endParaRPr lang="ru-RU" sz="1200" spc="-5" dirty="0">
              <a:latin typeface="Calibri"/>
              <a:cs typeface="Calibri"/>
            </a:endParaRPr>
          </a:p>
          <a:p>
            <a:pPr marL="12700" marR="99060" algn="just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latin typeface="Calibri"/>
              <a:cs typeface="Calibri"/>
            </a:endParaRPr>
          </a:p>
          <a:p>
            <a:pPr marL="12700" marR="99060" algn="just">
              <a:lnSpc>
                <a:spcPct val="100000"/>
              </a:lnSpc>
              <a:spcBef>
                <a:spcPts val="100"/>
              </a:spcBef>
            </a:pPr>
            <a:endParaRPr lang="ru-RU" sz="1200" spc="-5" dirty="0">
              <a:latin typeface="Calibri"/>
              <a:cs typeface="Calibri"/>
            </a:endParaRPr>
          </a:p>
          <a:p>
            <a:pPr marL="12700" marR="99060" algn="just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latin typeface="Calibri"/>
              <a:cs typeface="Calibri"/>
            </a:endParaRPr>
          </a:p>
          <a:p>
            <a:pPr marL="12700" marR="99060" algn="l">
              <a:lnSpc>
                <a:spcPct val="100000"/>
              </a:lnSpc>
              <a:spcBef>
                <a:spcPts val="100"/>
              </a:spcBef>
            </a:pPr>
            <a:r>
              <a:rPr sz="1200" spc="-5" dirty="0" err="1" smtClean="0">
                <a:latin typeface="Calibri"/>
                <a:cs typeface="Calibri"/>
              </a:rPr>
              <a:t>Может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явно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 err="1">
                <a:latin typeface="Calibri"/>
                <a:cs typeface="Calibri"/>
              </a:rPr>
              <a:t>отчаянно</a:t>
            </a:r>
            <a:r>
              <a:rPr sz="1200" spc="-5" dirty="0">
                <a:latin typeface="Calibri"/>
                <a:cs typeface="Calibri"/>
              </a:rPr>
              <a:t>  </a:t>
            </a:r>
            <a:r>
              <a:rPr sz="1200" spc="-5" dirty="0" err="1" smtClean="0">
                <a:latin typeface="Calibri"/>
                <a:cs typeface="Calibri"/>
              </a:rPr>
              <a:t>сопротивляться</a:t>
            </a:r>
            <a:r>
              <a:rPr lang="ru-RU" sz="1200" spc="-30" dirty="0">
                <a:latin typeface="Calibri"/>
                <a:cs typeface="Calibri"/>
              </a:rPr>
              <a:t> </a:t>
            </a:r>
            <a:r>
              <a:rPr sz="1200" spc="-5" dirty="0" err="1" smtClean="0">
                <a:latin typeface="Calibri"/>
                <a:cs typeface="Calibri"/>
              </a:rPr>
              <a:t>объятиям</a:t>
            </a:r>
            <a:r>
              <a:rPr sz="1200" spc="-5" dirty="0" smtClean="0">
                <a:latin typeface="Calibri"/>
                <a:cs typeface="Calibri"/>
              </a:rPr>
              <a:t>,</a:t>
            </a:r>
            <a:endParaRPr sz="1200" dirty="0">
              <a:latin typeface="Calibri"/>
              <a:cs typeface="Calibri"/>
            </a:endParaRPr>
          </a:p>
          <a:p>
            <a:pPr marL="12700" marR="5080" algn="l">
              <a:lnSpc>
                <a:spcPct val="100000"/>
              </a:lnSpc>
            </a:pPr>
            <a:r>
              <a:rPr sz="1200" spc="-10" dirty="0">
                <a:latin typeface="Calibri"/>
                <a:cs typeface="Calibri"/>
              </a:rPr>
              <a:t>поцелуям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не давать брать  себя на руки ни </a:t>
            </a:r>
            <a:r>
              <a:rPr sz="1200" spc="-10" dirty="0">
                <a:latin typeface="Calibri"/>
                <a:cs typeface="Calibri"/>
              </a:rPr>
              <a:t>родителям,  </a:t>
            </a:r>
            <a:r>
              <a:rPr sz="1200" spc="-5" dirty="0">
                <a:latin typeface="Calibri"/>
                <a:cs typeface="Calibri"/>
              </a:rPr>
              <a:t>ни другим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людям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014" y="5597449"/>
            <a:ext cx="8311433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2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 err="1" smtClean="0">
                <a:latin typeface="Calibri"/>
                <a:cs typeface="Calibri"/>
              </a:rPr>
              <a:t>Нарушения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социального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взаимодействия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5007" y="1738629"/>
            <a:ext cx="21450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Может не проявлять интереса </a:t>
            </a:r>
            <a:r>
              <a:rPr sz="1200" dirty="0">
                <a:latin typeface="Calibri"/>
                <a:cs typeface="Calibri"/>
              </a:rPr>
              <a:t>к  игре в </a:t>
            </a:r>
            <a:r>
              <a:rPr sz="1200" spc="-5" dirty="0">
                <a:latin typeface="Calibri"/>
                <a:cs typeface="Calibri"/>
              </a:rPr>
              <a:t>прятки </a:t>
            </a:r>
            <a:r>
              <a:rPr sz="1200" dirty="0">
                <a:latin typeface="Calibri"/>
                <a:cs typeface="Calibri"/>
              </a:rPr>
              <a:t>и к </a:t>
            </a:r>
            <a:r>
              <a:rPr sz="1200" spc="-5" dirty="0">
                <a:latin typeface="Calibri"/>
                <a:cs typeface="Calibri"/>
              </a:rPr>
              <a:t>другим </a:t>
            </a:r>
            <a:r>
              <a:rPr sz="1200" dirty="0">
                <a:latin typeface="Calibri"/>
                <a:cs typeface="Calibri"/>
              </a:rPr>
              <a:t>играм,  </a:t>
            </a:r>
            <a:r>
              <a:rPr sz="1200" spc="-5" dirty="0">
                <a:latin typeface="Calibri"/>
                <a:cs typeface="Calibri"/>
              </a:rPr>
              <a:t>основанным на взаимодействии  </a:t>
            </a:r>
            <a:r>
              <a:rPr sz="1200" dirty="0">
                <a:latin typeface="Calibri"/>
                <a:cs typeface="Calibri"/>
              </a:rPr>
              <a:t>с </a:t>
            </a:r>
            <a:r>
              <a:rPr sz="1200" spc="-5" dirty="0">
                <a:latin typeface="Calibri"/>
                <a:cs typeface="Calibri"/>
              </a:rPr>
              <a:t>другими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людьми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8274" y="4525517"/>
            <a:ext cx="2587861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Часто </a:t>
            </a:r>
            <a:r>
              <a:rPr sz="1200" dirty="0">
                <a:latin typeface="Calibri"/>
                <a:cs typeface="Calibri"/>
              </a:rPr>
              <a:t>бывает </a:t>
            </a:r>
            <a:r>
              <a:rPr sz="1200" spc="-5" dirty="0">
                <a:latin typeface="Calibri"/>
                <a:cs typeface="Calibri"/>
              </a:rPr>
              <a:t>сложно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привлечь  </a:t>
            </a:r>
            <a:r>
              <a:rPr sz="1200" b="1" spc="-10" dirty="0">
                <a:latin typeface="Calibri"/>
                <a:cs typeface="Calibri"/>
              </a:rPr>
              <a:t>его </a:t>
            </a:r>
            <a:r>
              <a:rPr sz="1200" b="1" spc="-5" dirty="0">
                <a:latin typeface="Calibri"/>
                <a:cs typeface="Calibri"/>
              </a:rPr>
              <a:t>внимание </a:t>
            </a:r>
            <a:r>
              <a:rPr sz="1200" b="1" dirty="0">
                <a:latin typeface="Calibri"/>
                <a:cs typeface="Calibri"/>
              </a:rPr>
              <a:t>к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игрушкам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или книгам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1691" y="2739009"/>
            <a:ext cx="2004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Ребенок может </a:t>
            </a:r>
            <a:r>
              <a:rPr sz="1200" b="1" dirty="0">
                <a:latin typeface="Calibri"/>
                <a:cs typeface="Calibri"/>
              </a:rPr>
              <a:t>не </a:t>
            </a:r>
            <a:r>
              <a:rPr sz="1200" b="1" spc="-5" dirty="0">
                <a:latin typeface="Calibri"/>
                <a:cs typeface="Calibri"/>
              </a:rPr>
              <a:t>замечать,  </a:t>
            </a:r>
            <a:r>
              <a:rPr sz="1200" spc="-5" dirty="0">
                <a:latin typeface="Calibri"/>
                <a:cs typeface="Calibri"/>
              </a:rPr>
              <a:t>дома </a:t>
            </a:r>
            <a:r>
              <a:rPr sz="1200" spc="-15" dirty="0">
                <a:latin typeface="Calibri"/>
                <a:cs typeface="Calibri"/>
              </a:rPr>
              <a:t>родители </a:t>
            </a:r>
            <a:r>
              <a:rPr sz="1200" dirty="0">
                <a:latin typeface="Calibri"/>
                <a:cs typeface="Calibri"/>
              </a:rPr>
              <a:t>или </a:t>
            </a:r>
            <a:r>
              <a:rPr sz="1200" spc="-5" dirty="0">
                <a:latin typeface="Calibri"/>
                <a:cs typeface="Calibri"/>
              </a:rPr>
              <a:t>на работе,  </a:t>
            </a:r>
            <a:r>
              <a:rPr sz="1200" dirty="0">
                <a:latin typeface="Calibri"/>
                <a:cs typeface="Calibri"/>
              </a:rPr>
              <a:t>ушли </a:t>
            </a:r>
            <a:r>
              <a:rPr sz="1200" spc="-10" dirty="0">
                <a:latin typeface="Calibri"/>
                <a:cs typeface="Calibri"/>
              </a:rPr>
              <a:t>куда-то </a:t>
            </a:r>
            <a:r>
              <a:rPr sz="1200" dirty="0">
                <a:latin typeface="Calibri"/>
                <a:cs typeface="Calibri"/>
              </a:rPr>
              <a:t>или </a:t>
            </a:r>
            <a:r>
              <a:rPr sz="1200" spc="-10" dirty="0">
                <a:latin typeface="Calibri"/>
                <a:cs typeface="Calibri"/>
              </a:rPr>
              <a:t>вернулись  </a:t>
            </a:r>
            <a:r>
              <a:rPr sz="1200" spc="-5" dirty="0">
                <a:latin typeface="Calibri"/>
                <a:cs typeface="Calibri"/>
              </a:rPr>
              <a:t>домой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8753" y="1953259"/>
            <a:ext cx="204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Может </a:t>
            </a:r>
            <a:r>
              <a:rPr sz="1200" b="1" spc="-5" dirty="0">
                <a:latin typeface="Calibri"/>
                <a:cs typeface="Calibri"/>
              </a:rPr>
              <a:t>расстраиваться, </a:t>
            </a:r>
            <a:r>
              <a:rPr sz="1200" spc="-20" dirty="0">
                <a:latin typeface="Calibri"/>
                <a:cs typeface="Calibri"/>
              </a:rPr>
              <a:t>когда  </a:t>
            </a:r>
            <a:r>
              <a:rPr sz="1200" spc="-5" dirty="0">
                <a:latin typeface="Calibri"/>
                <a:cs typeface="Calibri"/>
              </a:rPr>
              <a:t>взрослый пытается включаться 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-5" dirty="0">
                <a:latin typeface="Calibri"/>
                <a:cs typeface="Calibri"/>
              </a:rPr>
              <a:t>его </a:t>
            </a:r>
            <a:r>
              <a:rPr sz="1200" dirty="0">
                <a:latin typeface="Calibri"/>
                <a:cs typeface="Calibri"/>
              </a:rPr>
              <a:t>игры и </a:t>
            </a:r>
            <a:r>
              <a:rPr sz="1200" spc="-5" dirty="0">
                <a:latin typeface="Calibri"/>
                <a:cs typeface="Calibri"/>
              </a:rPr>
              <a:t>поддерживать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их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014" y="5597450"/>
            <a:ext cx="1980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Не улыбается в ответ на улыбку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93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489" y="5790996"/>
            <a:ext cx="61214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Нарушения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5" dirty="0">
                <a:latin typeface="Calibri"/>
                <a:cs typeface="Calibri"/>
              </a:rPr>
              <a:t>сфере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коммуникации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162" y="214249"/>
            <a:ext cx="2429764" cy="1716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49" y="2857500"/>
            <a:ext cx="2913761" cy="2046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0500" y="4071937"/>
            <a:ext cx="2301240" cy="162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9131" y="4451096"/>
            <a:ext cx="19030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libri"/>
                <a:cs typeface="Calibri"/>
              </a:rPr>
              <a:t>Используют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«управляемую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руку»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взрослого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1" y="5022596"/>
            <a:ext cx="28035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Автоматически повторяют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слова,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не </a:t>
            </a:r>
            <a:r>
              <a:rPr sz="1400" spc="-5" dirty="0">
                <a:latin typeface="Calibri"/>
                <a:cs typeface="Calibri"/>
              </a:rPr>
              <a:t>обращенные </a:t>
            </a:r>
            <a:r>
              <a:rPr sz="1400" dirty="0">
                <a:latin typeface="Calibri"/>
                <a:cs typeface="Calibri"/>
              </a:rPr>
              <a:t>к </a:t>
            </a:r>
            <a:r>
              <a:rPr sz="1400" spc="-5" dirty="0">
                <a:latin typeface="Calibri"/>
                <a:cs typeface="Calibri"/>
              </a:rPr>
              <a:t>другим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(эхолалии)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88" y="2021586"/>
            <a:ext cx="164083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Избегают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контакта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«глаза-в-глаза»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57498" y="142747"/>
            <a:ext cx="2026412" cy="2852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6501" y="357124"/>
            <a:ext cx="2983229" cy="2051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31840" y="2950591"/>
            <a:ext cx="2654661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 err="1">
                <a:latin typeface="Calibri"/>
                <a:cs typeface="Calibri"/>
              </a:rPr>
              <a:t>Не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 err="1" smtClean="0">
                <a:latin typeface="Calibri"/>
                <a:cs typeface="Calibri"/>
              </a:rPr>
              <a:t>используют</a:t>
            </a:r>
            <a:r>
              <a:rPr lang="ru-RU" sz="1600" dirty="0">
                <a:latin typeface="Calibri"/>
                <a:cs typeface="Calibri"/>
              </a:rPr>
              <a:t> </a:t>
            </a:r>
            <a:r>
              <a:rPr sz="1600" spc="-10" dirty="0" err="1" smtClean="0">
                <a:latin typeface="Calibri"/>
                <a:cs typeface="Calibri"/>
              </a:rPr>
              <a:t>указательный</a:t>
            </a:r>
            <a:r>
              <a:rPr sz="1600" spc="-80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жест  </a:t>
            </a:r>
            <a:r>
              <a:rPr sz="1600" spc="-5" dirty="0">
                <a:latin typeface="Calibri"/>
                <a:cs typeface="Calibri"/>
              </a:rPr>
              <a:t>или другие </a:t>
            </a:r>
            <a:r>
              <a:rPr sz="1600" spc="-10" dirty="0">
                <a:latin typeface="Calibri"/>
                <a:cs typeface="Calibri"/>
              </a:rPr>
              <a:t>жесты 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возрасте </a:t>
            </a:r>
            <a:r>
              <a:rPr sz="1600" spc="-5" dirty="0">
                <a:latin typeface="Calibri"/>
                <a:cs typeface="Calibri"/>
              </a:rPr>
              <a:t>1</a:t>
            </a:r>
            <a:r>
              <a:rPr sz="1600" spc="3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года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40153" y="2521711"/>
            <a:ext cx="2937528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Постоянно </a:t>
            </a:r>
            <a:r>
              <a:rPr sz="1600" spc="-5" dirty="0">
                <a:latin typeface="Calibri"/>
                <a:cs typeface="Calibri"/>
              </a:rPr>
              <a:t>или часто </a:t>
            </a:r>
            <a:r>
              <a:rPr sz="1600" spc="-15" dirty="0">
                <a:latin typeface="Calibri"/>
                <a:cs typeface="Calibri"/>
              </a:rPr>
              <a:t>ведёт </a:t>
            </a:r>
            <a:r>
              <a:rPr sz="1600" spc="-5" dirty="0">
                <a:latin typeface="Calibri"/>
                <a:cs typeface="Calibri"/>
              </a:rPr>
              <a:t>себя  так, </a:t>
            </a:r>
            <a:r>
              <a:rPr sz="1600" spc="-15" dirty="0">
                <a:latin typeface="Calibri"/>
                <a:cs typeface="Calibri"/>
              </a:rPr>
              <a:t>как </a:t>
            </a:r>
            <a:r>
              <a:rPr sz="1600" spc="-25" dirty="0">
                <a:latin typeface="Calibri"/>
                <a:cs typeface="Calibri"/>
              </a:rPr>
              <a:t>будто </a:t>
            </a:r>
            <a:r>
              <a:rPr sz="1600" spc="-5" dirty="0">
                <a:latin typeface="Calibri"/>
                <a:cs typeface="Calibri"/>
              </a:rPr>
              <a:t>не слышит  </a:t>
            </a:r>
            <a:r>
              <a:rPr sz="1600" spc="-10" dirty="0">
                <a:latin typeface="Calibri"/>
                <a:cs typeface="Calibri"/>
              </a:rPr>
              <a:t>обращенной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10" dirty="0">
                <a:latin typeface="Calibri"/>
                <a:cs typeface="Calibri"/>
              </a:rPr>
              <a:t>нему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речи</a:t>
            </a:r>
            <a:endParaRPr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208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9800" y="6041237"/>
            <a:ext cx="78367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Стереотипность </a:t>
            </a:r>
            <a:r>
              <a:rPr sz="3200" spc="-10" dirty="0" err="1">
                <a:latin typeface="Calibri"/>
                <a:cs typeface="Calibri"/>
              </a:rPr>
              <a:t>поведения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 smtClean="0">
                <a:latin typeface="Calibri"/>
                <a:cs typeface="Calibri"/>
              </a:rPr>
              <a:t>и</a:t>
            </a:r>
            <a:r>
              <a:rPr lang="ru-RU" sz="3200" spc="-85" dirty="0">
                <a:latin typeface="Calibri"/>
                <a:cs typeface="Calibri"/>
              </a:rPr>
              <a:t> </a:t>
            </a:r>
            <a:r>
              <a:rPr sz="3200" spc="-5" dirty="0" err="1" smtClean="0">
                <a:latin typeface="Calibri"/>
                <a:cs typeface="Calibri"/>
              </a:rPr>
              <a:t>интересов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287" y="0"/>
            <a:ext cx="1928876" cy="2649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0" y="142747"/>
            <a:ext cx="1571625" cy="2643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501" y="142875"/>
            <a:ext cx="1599946" cy="2563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4750" y="3571875"/>
            <a:ext cx="2143125" cy="1571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8599" y="3786123"/>
            <a:ext cx="1991614" cy="1408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0" y="0"/>
            <a:ext cx="1697354" cy="2152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2714625"/>
            <a:ext cx="1643126" cy="27861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65247" y="2810636"/>
            <a:ext cx="1425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Ребенок </a:t>
            </a:r>
            <a:r>
              <a:rPr sz="1200" b="1" spc="-10" dirty="0">
                <a:latin typeface="Calibri"/>
                <a:cs typeface="Calibri"/>
              </a:rPr>
              <a:t>может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часто  </a:t>
            </a:r>
            <a:r>
              <a:rPr sz="1200" b="1" spc="-5" dirty="0">
                <a:latin typeface="Calibri"/>
                <a:cs typeface="Calibri"/>
              </a:rPr>
              <a:t>кружиться вокруг  </a:t>
            </a:r>
            <a:r>
              <a:rPr sz="1200" spc="-5" dirty="0">
                <a:latin typeface="Calibri"/>
                <a:cs typeface="Calibri"/>
              </a:rPr>
              <a:t>своей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оси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8" y="2667761"/>
            <a:ext cx="262105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39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 err="1" smtClean="0">
                <a:latin typeface="Calibri"/>
                <a:cs typeface="Calibri"/>
              </a:rPr>
              <a:t>Завораживающее</a:t>
            </a:r>
            <a:r>
              <a:rPr lang="ru-RU" sz="1200" spc="-5" dirty="0">
                <a:latin typeface="Calibri"/>
                <a:cs typeface="Calibri"/>
              </a:rPr>
              <a:t> </a:t>
            </a:r>
            <a:r>
              <a:rPr sz="1200" spc="-10" dirty="0" err="1" smtClean="0">
                <a:latin typeface="Calibri"/>
                <a:cs typeface="Calibri"/>
              </a:rPr>
              <a:t>разглядывание</a:t>
            </a:r>
            <a:r>
              <a:rPr sz="1200" spc="-10" dirty="0" smtClean="0">
                <a:latin typeface="Calibri"/>
                <a:cs typeface="Calibri"/>
              </a:rPr>
              <a:t>  </a:t>
            </a:r>
            <a:r>
              <a:rPr sz="1200" spc="-5" dirty="0" err="1">
                <a:latin typeface="Calibri"/>
                <a:cs typeface="Calibri"/>
              </a:rPr>
              <a:t>предметов</a:t>
            </a:r>
            <a:r>
              <a:rPr sz="1200" spc="-5" dirty="0" smtClean="0">
                <a:latin typeface="Calibri"/>
                <a:cs typeface="Calibri"/>
              </a:rPr>
              <a:t>. </a:t>
            </a:r>
            <a:r>
              <a:rPr sz="1200" dirty="0">
                <a:latin typeface="Calibri"/>
                <a:cs typeface="Calibri"/>
              </a:rPr>
              <a:t>У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 err="1" smtClean="0">
                <a:latin typeface="Calibri"/>
                <a:cs typeface="Calibri"/>
              </a:rPr>
              <a:t>наблюдателя</a:t>
            </a:r>
            <a:r>
              <a:rPr lang="ru-RU" sz="1200" dirty="0">
                <a:latin typeface="Calibri"/>
                <a:cs typeface="Calibri"/>
              </a:rPr>
              <a:t> </a:t>
            </a:r>
            <a:r>
              <a:rPr sz="1200" spc="-5" dirty="0" err="1" smtClean="0">
                <a:latin typeface="Calibri"/>
                <a:cs typeface="Calibri"/>
              </a:rPr>
              <a:t>возникает</a:t>
            </a:r>
            <a:r>
              <a:rPr sz="1200" spc="-5" dirty="0" smtClean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ощущение, </a:t>
            </a:r>
            <a:r>
              <a:rPr sz="1200" spc="-5" dirty="0" err="1">
                <a:latin typeface="Calibri"/>
                <a:cs typeface="Calibri"/>
              </a:rPr>
              <a:t>что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 err="1" smtClean="0">
                <a:latin typeface="Calibri"/>
                <a:cs typeface="Calibri"/>
              </a:rPr>
              <a:t>ребенок</a:t>
            </a:r>
            <a:r>
              <a:rPr lang="ru-RU" sz="1200" dirty="0">
                <a:latin typeface="Calibri"/>
                <a:cs typeface="Calibri"/>
              </a:rPr>
              <a:t> </a:t>
            </a:r>
            <a:r>
              <a:rPr sz="1200" b="1" dirty="0" smtClean="0">
                <a:latin typeface="Calibri"/>
                <a:cs typeface="Calibri"/>
              </a:rPr>
              <a:t>«</a:t>
            </a:r>
            <a:r>
              <a:rPr sz="1200" b="1" dirty="0" err="1" smtClean="0">
                <a:latin typeface="Calibri"/>
                <a:cs typeface="Calibri"/>
              </a:rPr>
              <a:t>прилип</a:t>
            </a:r>
            <a:r>
              <a:rPr sz="1200" b="1" dirty="0" smtClean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взглядом»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не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может  оторваться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3003" y="2524759"/>
            <a:ext cx="152044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 err="1" smtClean="0">
                <a:latin typeface="Calibri"/>
                <a:cs typeface="Calibri"/>
              </a:rPr>
              <a:t>Часто</a:t>
            </a:r>
            <a:r>
              <a:rPr sz="1200" spc="-5" dirty="0" smtClean="0">
                <a:latin typeface="Calibri"/>
                <a:cs typeface="Calibri"/>
              </a:rPr>
              <a:t>  </a:t>
            </a:r>
            <a:r>
              <a:rPr sz="1200" dirty="0">
                <a:latin typeface="Calibri"/>
                <a:cs typeface="Calibri"/>
              </a:rPr>
              <a:t>м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10" dirty="0">
                <a:latin typeface="Calibri"/>
                <a:cs typeface="Calibri"/>
              </a:rPr>
              <a:t>г</a:t>
            </a:r>
            <a:r>
              <a:rPr sz="1200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к</a:t>
            </a:r>
            <a:r>
              <a:rPr sz="1200" dirty="0">
                <a:latin typeface="Calibri"/>
                <a:cs typeface="Calibri"/>
              </a:rPr>
              <a:t>рат</a:t>
            </a:r>
            <a:r>
              <a:rPr sz="1200" spc="-10" dirty="0">
                <a:latin typeface="Calibri"/>
                <a:cs typeface="Calibri"/>
              </a:rPr>
              <a:t>н</a:t>
            </a:r>
            <a:r>
              <a:rPr sz="1200" dirty="0">
                <a:latin typeface="Calibri"/>
                <a:cs typeface="Calibri"/>
              </a:rPr>
              <a:t>о  </a:t>
            </a:r>
            <a:r>
              <a:rPr sz="1200" b="1" spc="-5" dirty="0">
                <a:latin typeface="Calibri"/>
                <a:cs typeface="Calibri"/>
              </a:rPr>
              <a:t>взмахивает  </a:t>
            </a:r>
            <a:r>
              <a:rPr sz="1200" b="1" spc="-10" dirty="0">
                <a:latin typeface="Calibri"/>
                <a:cs typeface="Calibri"/>
              </a:rPr>
              <a:t>руками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642" y="5311521"/>
            <a:ext cx="212217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Может часто </a:t>
            </a:r>
            <a:r>
              <a:rPr sz="1200" dirty="0">
                <a:latin typeface="Calibri"/>
                <a:cs typeface="Calibri"/>
              </a:rPr>
              <a:t>или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подолгу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перебирать, трясти </a:t>
            </a:r>
            <a:r>
              <a:rPr sz="1200" dirty="0">
                <a:latin typeface="Calibri"/>
                <a:cs typeface="Calibri"/>
              </a:rPr>
              <a:t>или </a:t>
            </a:r>
            <a:r>
              <a:rPr sz="1200" spc="-10" dirty="0">
                <a:latin typeface="Calibri"/>
                <a:cs typeface="Calibri"/>
              </a:rPr>
              <a:t>щелкать  </a:t>
            </a:r>
            <a:r>
              <a:rPr sz="1200" dirty="0" err="1">
                <a:latin typeface="Calibri"/>
                <a:cs typeface="Calibri"/>
              </a:rPr>
              <a:t>пальцами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b="1" spc="-10" dirty="0" err="1" smtClean="0">
                <a:latin typeface="Calibri"/>
                <a:cs typeface="Calibri"/>
              </a:rPr>
              <a:t>перед</a:t>
            </a:r>
            <a:r>
              <a:rPr lang="ru-RU" sz="1200" spc="-15" dirty="0">
                <a:latin typeface="Calibri"/>
                <a:cs typeface="Calibri"/>
              </a:rPr>
              <a:t> </a:t>
            </a:r>
            <a:r>
              <a:rPr sz="1200" b="1" spc="-5" dirty="0" err="1" smtClean="0">
                <a:latin typeface="Calibri"/>
                <a:cs typeface="Calibri"/>
              </a:rPr>
              <a:t>своими</a:t>
            </a:r>
            <a:r>
              <a:rPr lang="ru-RU" sz="1200" dirty="0">
                <a:latin typeface="Calibri"/>
                <a:cs typeface="Calibri"/>
              </a:rPr>
              <a:t> </a:t>
            </a:r>
            <a:r>
              <a:rPr lang="ru-RU" sz="1200" dirty="0" smtClean="0">
                <a:latin typeface="Calibri"/>
                <a:cs typeface="Calibri"/>
              </a:rPr>
              <a:t> </a:t>
            </a:r>
            <a:r>
              <a:rPr sz="1200" b="1" spc="-10" dirty="0" err="1" smtClean="0">
                <a:latin typeface="Calibri"/>
                <a:cs typeface="Calibri"/>
              </a:rPr>
              <a:t>глазами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23633" y="2096261"/>
            <a:ext cx="2052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Часто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15" dirty="0">
                <a:latin typeface="Calibri"/>
                <a:cs typeface="Calibri"/>
              </a:rPr>
              <a:t>подолгу </a:t>
            </a:r>
            <a:r>
              <a:rPr sz="1200" spc="-5" dirty="0">
                <a:latin typeface="Calibri"/>
                <a:cs typeface="Calibri"/>
              </a:rPr>
              <a:t>раскачиваться,  сидя на месте </a:t>
            </a:r>
            <a:r>
              <a:rPr sz="1200" dirty="0">
                <a:latin typeface="Calibri"/>
                <a:cs typeface="Calibri"/>
              </a:rPr>
              <a:t>и </a:t>
            </a:r>
            <a:r>
              <a:rPr sz="1200" spc="-5" dirty="0">
                <a:latin typeface="Calibri"/>
                <a:cs typeface="Calibri"/>
              </a:rPr>
              <a:t>ничем </a:t>
            </a:r>
            <a:r>
              <a:rPr sz="1200" spc="-10" dirty="0">
                <a:latin typeface="Calibri"/>
                <a:cs typeface="Calibri"/>
              </a:rPr>
              <a:t>больше  </a:t>
            </a:r>
            <a:r>
              <a:rPr sz="1200" spc="-5" dirty="0">
                <a:latin typeface="Calibri"/>
                <a:cs typeface="Calibri"/>
              </a:rPr>
              <a:t>не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занимаясь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8009" y="5525820"/>
            <a:ext cx="1362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Бесконечно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щелкать  выключателем,  </a:t>
            </a:r>
            <a:r>
              <a:rPr sz="1200" spc="-5" dirty="0">
                <a:latin typeface="Calibri"/>
                <a:cs typeface="Calibri"/>
              </a:rPr>
              <a:t>зажигая </a:t>
            </a:r>
            <a:r>
              <a:rPr sz="1200" dirty="0">
                <a:latin typeface="Calibri"/>
                <a:cs typeface="Calibri"/>
              </a:rPr>
              <a:t>и гася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свет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79621" y="5168646"/>
            <a:ext cx="2456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Расстановка </a:t>
            </a:r>
            <a:r>
              <a:rPr sz="1200" spc="-5" dirty="0">
                <a:latin typeface="Calibri"/>
                <a:cs typeface="Calibri"/>
              </a:rPr>
              <a:t>игрушек </a:t>
            </a:r>
            <a:r>
              <a:rPr sz="1200" dirty="0">
                <a:latin typeface="Calibri"/>
                <a:cs typeface="Calibri"/>
              </a:rPr>
              <a:t>в </a:t>
            </a:r>
            <a:r>
              <a:rPr sz="1200" spc="5" dirty="0">
                <a:latin typeface="Calibri"/>
                <a:cs typeface="Calibri"/>
              </a:rPr>
              <a:t>ряд; </a:t>
            </a:r>
            <a:r>
              <a:rPr sz="1200" spc="-10" dirty="0">
                <a:latin typeface="Calibri"/>
                <a:cs typeface="Calibri"/>
              </a:rPr>
              <a:t>создание  </a:t>
            </a:r>
            <a:r>
              <a:rPr sz="1200" spc="-5" dirty="0">
                <a:latin typeface="Calibri"/>
                <a:cs typeface="Calibri"/>
              </a:rPr>
              <a:t>ряда самоценно, </a:t>
            </a:r>
            <a:r>
              <a:rPr sz="1200" spc="-10" dirty="0">
                <a:latin typeface="Calibri"/>
                <a:cs typeface="Calibri"/>
              </a:rPr>
              <a:t>никакого </a:t>
            </a:r>
            <a:r>
              <a:rPr sz="1200" spc="-5" dirty="0">
                <a:latin typeface="Calibri"/>
                <a:cs typeface="Calibri"/>
              </a:rPr>
              <a:t>сюжета  не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прослеживается</a:t>
            </a:r>
            <a:endParaRPr sz="1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29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2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Рекомендации </a:t>
            </a:r>
            <a:r>
              <a:rPr lang="ru-RU" sz="2600" dirty="0">
                <a:solidFill>
                  <a:srgbClr val="FFC000"/>
                </a:solidFill>
                <a:latin typeface="Comic Sans MS" panose="030F0702030302020204" pitchFamily="66" charset="0"/>
              </a:rPr>
              <a:t>по работе с </a:t>
            </a:r>
            <a:r>
              <a:rPr lang="ru-RU" sz="2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детьми-</a:t>
            </a:r>
            <a:r>
              <a:rPr lang="ru-RU" sz="2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аутистами</a:t>
            </a:r>
            <a:endParaRPr lang="ru-RU" sz="2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96752"/>
            <a:ext cx="7808912" cy="5327873"/>
          </a:xfrm>
          <a:noFill/>
        </p:spPr>
        <p:txBody>
          <a:bodyPr/>
          <a:lstStyle/>
          <a:p>
            <a:pPr lvl="0" algn="just"/>
            <a:r>
              <a:rPr lang="ru-RU" sz="1800" dirty="0" smtClean="0"/>
              <a:t>Взаимодействуйте </a:t>
            </a:r>
            <a:r>
              <a:rPr lang="ru-RU" sz="1800" dirty="0"/>
              <a:t>с ребенком, только когда он готов к этому.</a:t>
            </a:r>
          </a:p>
          <a:p>
            <a:pPr lvl="0" algn="just"/>
            <a:r>
              <a:rPr lang="ru-RU" sz="1800" dirty="0"/>
              <a:t>Принимайте его таким, какой он есть.</a:t>
            </a:r>
          </a:p>
          <a:p>
            <a:pPr lvl="0" algn="just"/>
            <a:r>
              <a:rPr lang="ru-RU" sz="1800" dirty="0"/>
              <a:t>Научитесь улавливать изменения в поведении ребенка, не давайте ему выйти в деструктивную деятельность.</a:t>
            </a:r>
          </a:p>
          <a:p>
            <a:pPr lvl="0" algn="just"/>
            <a:r>
              <a:rPr lang="ru-RU" sz="1800" dirty="0"/>
              <a:t>Придерживайтесь определенного режима дня.</a:t>
            </a:r>
          </a:p>
          <a:p>
            <a:pPr lvl="0" algn="just"/>
            <a:r>
              <a:rPr lang="ru-RU" sz="1800" dirty="0"/>
              <a:t>Соблюдайте ежедневные ритуалы.</a:t>
            </a:r>
          </a:p>
          <a:p>
            <a:pPr lvl="0" algn="just"/>
            <a:r>
              <a:rPr lang="ru-RU" sz="1800" dirty="0"/>
              <a:t>Не трогайте ребенка.</a:t>
            </a:r>
          </a:p>
          <a:p>
            <a:pPr lvl="0" algn="just"/>
            <a:r>
              <a:rPr lang="ru-RU" sz="1800" dirty="0"/>
              <a:t>Вступайте в тактильный контакт с ребенком, только когда он сам просит об этом.</a:t>
            </a:r>
          </a:p>
          <a:p>
            <a:pPr lvl="0" algn="just"/>
            <a:r>
              <a:rPr lang="ru-RU" sz="1800" dirty="0"/>
              <a:t>Не повышайте голос и не издавайте громких звуков.</a:t>
            </a:r>
          </a:p>
          <a:p>
            <a:pPr lvl="0" algn="just"/>
            <a:r>
              <a:rPr lang="ru-RU" sz="1800" dirty="0"/>
              <a:t>Не выпускайте ребенка из поля своего зрения. Ребенок должен понимать, что всегда может подойти к вам.</a:t>
            </a:r>
          </a:p>
          <a:p>
            <a:pPr lvl="0" algn="just"/>
            <a:r>
              <a:rPr lang="ru-RU" sz="1800" dirty="0"/>
              <a:t>Найдите общий способ сказать «нет», «да» и «дай».</a:t>
            </a:r>
          </a:p>
          <a:p>
            <a:pPr lvl="0" algn="just"/>
            <a:r>
              <a:rPr lang="ru-RU" sz="1800" dirty="0"/>
              <a:t>Совместно с ребенком создайте укромное место, где ребенок может посидеть один и никто не будет ему мешать.</a:t>
            </a:r>
          </a:p>
          <a:p>
            <a:pPr lvl="0" algn="just"/>
            <a:r>
              <a:rPr lang="ru-RU" sz="1800" dirty="0"/>
              <a:t>Все общение и обучение можно вести через игрушку, значимую для ребенка.</a:t>
            </a:r>
          </a:p>
          <a:p>
            <a:pPr marL="1828800" lvl="4" indent="0">
              <a:buNone/>
            </a:pPr>
            <a:endParaRPr lang="ru-RU" i="1" dirty="0"/>
          </a:p>
        </p:txBody>
      </p:sp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1263527">
            <a:off x="6389950" y="-22225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4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Во </a:t>
            </a: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что играть </a:t>
            </a:r>
            <a:r>
              <a:rPr lang="ru-RU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с ребенком-</a:t>
            </a:r>
            <a:r>
              <a:rPr lang="ru-RU" sz="32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аутистом</a:t>
            </a: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  <a:b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96752"/>
            <a:ext cx="7808912" cy="5327873"/>
          </a:xfrm>
          <a:noFill/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sz="3600" dirty="0" smtClean="0"/>
              <a:t> </a:t>
            </a:r>
            <a:r>
              <a:rPr lang="ru-RU" sz="3600" i="1" dirty="0" smtClean="0"/>
              <a:t>хороводные </a:t>
            </a:r>
            <a:r>
              <a:rPr lang="ru-RU" sz="3600" i="1" dirty="0"/>
              <a:t>игры</a:t>
            </a:r>
            <a:r>
              <a:rPr lang="ru-RU" sz="3600" i="1" dirty="0" smtClean="0"/>
              <a:t>,</a:t>
            </a:r>
            <a:endParaRPr lang="ru-RU" sz="3600" i="1" dirty="0"/>
          </a:p>
          <a:p>
            <a:pPr lvl="0">
              <a:lnSpc>
                <a:spcPct val="150000"/>
              </a:lnSpc>
            </a:pPr>
            <a:r>
              <a:rPr lang="ru-RU" sz="3600" i="1" dirty="0" smtClean="0"/>
              <a:t> игры </a:t>
            </a:r>
            <a:r>
              <a:rPr lang="ru-RU" sz="3600" i="1" dirty="0"/>
              <a:t>с правилами</a:t>
            </a:r>
            <a:r>
              <a:rPr lang="ru-RU" sz="3600" i="1" dirty="0" smtClean="0"/>
              <a:t>,</a:t>
            </a:r>
            <a:endParaRPr lang="ru-RU" sz="3600" i="1" dirty="0"/>
          </a:p>
          <a:p>
            <a:pPr lvl="0">
              <a:lnSpc>
                <a:spcPct val="150000"/>
              </a:lnSpc>
            </a:pPr>
            <a:r>
              <a:rPr lang="ru-RU" sz="3600" i="1" dirty="0" smtClean="0"/>
              <a:t> пускать </a:t>
            </a:r>
            <a:r>
              <a:rPr lang="ru-RU" sz="3600" i="1" dirty="0"/>
              <a:t>мыльные пузыри,</a:t>
            </a:r>
          </a:p>
          <a:p>
            <a:pPr lvl="0">
              <a:lnSpc>
                <a:spcPct val="150000"/>
              </a:lnSpc>
            </a:pPr>
            <a:r>
              <a:rPr lang="ru-RU" sz="3600" i="1" dirty="0" smtClean="0"/>
              <a:t> игры </a:t>
            </a:r>
            <a:r>
              <a:rPr lang="ru-RU" sz="3600" i="1" dirty="0"/>
              <a:t>с водой,</a:t>
            </a:r>
          </a:p>
          <a:p>
            <a:pPr>
              <a:lnSpc>
                <a:spcPct val="150000"/>
              </a:lnSpc>
            </a:pPr>
            <a:r>
              <a:rPr lang="ru-RU" sz="3600" i="1" dirty="0" smtClean="0"/>
              <a:t> игры</a:t>
            </a:r>
            <a:r>
              <a:rPr lang="ru-RU" sz="3600" i="1" dirty="0"/>
              <a:t>, направленные на развитие мелкой моторики</a:t>
            </a:r>
          </a:p>
        </p:txBody>
      </p:sp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1263527">
            <a:off x="5813886" y="3402173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9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Как </a:t>
            </a: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учить </a:t>
            </a:r>
            <a:r>
              <a:rPr lang="ru-RU" sz="32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ребенка - </a:t>
            </a:r>
            <a:r>
              <a:rPr lang="ru-RU" sz="32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аутиста</a:t>
            </a: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:</a:t>
            </a:r>
            <a:b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ru-RU" sz="3200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sz="32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0288" y="1196752"/>
            <a:ext cx="7808912" cy="5327873"/>
          </a:xfrm>
          <a:noFill/>
        </p:spPr>
        <p:txBody>
          <a:bodyPr/>
          <a:lstStyle/>
          <a:p>
            <a:pPr lvl="0" algn="just"/>
            <a:r>
              <a:rPr lang="ru-RU" sz="2000" i="1" dirty="0"/>
              <a:t>доносить информацию через схемы, наглядные картинки;</a:t>
            </a:r>
          </a:p>
          <a:p>
            <a:pPr lvl="0" algn="just"/>
            <a:r>
              <a:rPr lang="ru-RU" sz="2000" i="1" dirty="0"/>
              <a:t>избегать переутомления;</a:t>
            </a:r>
          </a:p>
          <a:p>
            <a:pPr lvl="0" algn="just"/>
            <a:r>
              <a:rPr lang="ru-RU" sz="2000" i="1" dirty="0"/>
              <a:t>четко организовывать пространство;</a:t>
            </a:r>
          </a:p>
          <a:p>
            <a:pPr lvl="0" algn="just"/>
            <a:r>
              <a:rPr lang="ru-RU" sz="2000" i="1" dirty="0"/>
              <a:t>использовать подписанные системы хранения;</a:t>
            </a:r>
          </a:p>
          <a:p>
            <a:pPr lvl="0" algn="just"/>
            <a:r>
              <a:rPr lang="ru-RU" sz="2000" i="1" dirty="0"/>
              <a:t>подписывать предметы, которыми пользуется ребенок;</a:t>
            </a:r>
          </a:p>
          <a:p>
            <a:pPr lvl="0" algn="just"/>
            <a:r>
              <a:rPr lang="ru-RU" sz="2000" i="1" dirty="0"/>
              <a:t>обращаться к ребенку по имени;</a:t>
            </a:r>
          </a:p>
          <a:p>
            <a:pPr lvl="0" algn="just"/>
            <a:r>
              <a:rPr lang="ru-RU" sz="2000" i="1" dirty="0"/>
              <a:t>обучать навыкам самообслуживания и бытовой ориентировки;</a:t>
            </a:r>
          </a:p>
          <a:p>
            <a:pPr lvl="0" algn="just"/>
            <a:r>
              <a:rPr lang="ru-RU" sz="2000" i="1" dirty="0"/>
              <a:t>осваивать деятельность частями, этапами, затем объединять в целое;</a:t>
            </a:r>
          </a:p>
          <a:p>
            <a:pPr lvl="0" algn="just"/>
            <a:r>
              <a:rPr lang="ru-RU" sz="2000" i="1" dirty="0"/>
              <a:t>использовать подкрепление правильного действия (вкусным поощрением, объятием, стимулом);</a:t>
            </a:r>
          </a:p>
          <a:p>
            <a:pPr lvl="0" algn="just"/>
            <a:r>
              <a:rPr lang="ru-RU" sz="2000" i="1" dirty="0"/>
              <a:t>постоянно развивать крупную и мелкую моторику.</a:t>
            </a:r>
          </a:p>
          <a:p>
            <a:pPr marL="0" lvl="0" indent="0">
              <a:lnSpc>
                <a:spcPct val="150000"/>
              </a:lnSpc>
              <a:buNone/>
            </a:pPr>
            <a:endParaRPr lang="ru-RU" sz="3600" i="1" dirty="0"/>
          </a:p>
        </p:txBody>
      </p:sp>
      <p:pic>
        <p:nvPicPr>
          <p:cNvPr id="7" name="Picture 4" descr="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 rot="1263527">
            <a:off x="6174394" y="1097916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2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7TGp_bizpeople_light_ani">
  <a:themeElements>
    <a:clrScheme name="437TGp_bizpeople_light_ani 1">
      <a:dk1>
        <a:srgbClr val="30311D"/>
      </a:dk1>
      <a:lt1>
        <a:srgbClr val="FFFFFF"/>
      </a:lt1>
      <a:dk2>
        <a:srgbClr val="003366"/>
      </a:dk2>
      <a:lt2>
        <a:srgbClr val="DDDDDD"/>
      </a:lt2>
      <a:accent1>
        <a:srgbClr val="7E52CC"/>
      </a:accent1>
      <a:accent2>
        <a:srgbClr val="4A9ACC"/>
      </a:accent2>
      <a:accent3>
        <a:srgbClr val="FFFFFF"/>
      </a:accent3>
      <a:accent4>
        <a:srgbClr val="272817"/>
      </a:accent4>
      <a:accent5>
        <a:srgbClr val="C0B3E2"/>
      </a:accent5>
      <a:accent6>
        <a:srgbClr val="428BB9"/>
      </a:accent6>
      <a:hlink>
        <a:srgbClr val="4582A7"/>
      </a:hlink>
      <a:folHlink>
        <a:srgbClr val="B2AF7A"/>
      </a:folHlink>
    </a:clrScheme>
    <a:fontScheme name="437TGp_bizpeople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37TGp_bizpeople_light_ani 1">
        <a:dk1>
          <a:srgbClr val="30311D"/>
        </a:dk1>
        <a:lt1>
          <a:srgbClr val="FFFFFF"/>
        </a:lt1>
        <a:dk2>
          <a:srgbClr val="003366"/>
        </a:dk2>
        <a:lt2>
          <a:srgbClr val="DDDDDD"/>
        </a:lt2>
        <a:accent1>
          <a:srgbClr val="7E52CC"/>
        </a:accent1>
        <a:accent2>
          <a:srgbClr val="4A9ACC"/>
        </a:accent2>
        <a:accent3>
          <a:srgbClr val="FFFFFF"/>
        </a:accent3>
        <a:accent4>
          <a:srgbClr val="272817"/>
        </a:accent4>
        <a:accent5>
          <a:srgbClr val="C0B3E2"/>
        </a:accent5>
        <a:accent6>
          <a:srgbClr val="428BB9"/>
        </a:accent6>
        <a:hlink>
          <a:srgbClr val="4582A7"/>
        </a:hlink>
        <a:folHlink>
          <a:srgbClr val="B2AF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2">
        <a:dk1>
          <a:srgbClr val="000000"/>
        </a:dk1>
        <a:lt1>
          <a:srgbClr val="FFFFFF"/>
        </a:lt1>
        <a:dk2>
          <a:srgbClr val="702424"/>
        </a:dk2>
        <a:lt2>
          <a:srgbClr val="C0C0C0"/>
        </a:lt2>
        <a:accent1>
          <a:srgbClr val="54BBBE"/>
        </a:accent1>
        <a:accent2>
          <a:srgbClr val="E49514"/>
        </a:accent2>
        <a:accent3>
          <a:srgbClr val="FFFFFF"/>
        </a:accent3>
        <a:accent4>
          <a:srgbClr val="000000"/>
        </a:accent4>
        <a:accent5>
          <a:srgbClr val="B3DADB"/>
        </a:accent5>
        <a:accent6>
          <a:srgbClr val="CF8711"/>
        </a:accent6>
        <a:hlink>
          <a:srgbClr val="6C9A42"/>
        </a:hlink>
        <a:folHlink>
          <a:srgbClr val="82A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37TGp_bizpeople_light_ani 3">
        <a:dk1>
          <a:srgbClr val="003366"/>
        </a:dk1>
        <a:lt1>
          <a:srgbClr val="FFFFFF"/>
        </a:lt1>
        <a:dk2>
          <a:srgbClr val="000000"/>
        </a:dk2>
        <a:lt2>
          <a:srgbClr val="DDDDDD"/>
        </a:lt2>
        <a:accent1>
          <a:srgbClr val="438ACB"/>
        </a:accent1>
        <a:accent2>
          <a:srgbClr val="32A287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2C927A"/>
        </a:accent6>
        <a:hlink>
          <a:srgbClr val="729943"/>
        </a:hlink>
        <a:folHlink>
          <a:srgbClr val="82B4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437TGp_bizpeople_light_ani</Template>
  <TotalTime>744</TotalTime>
  <Words>668</Words>
  <Application>Microsoft Office PowerPoint</Application>
  <PresentationFormat>Экран (4:3)</PresentationFormat>
  <Paragraphs>101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437TGp_bizpeople_light_ani</vt:lpstr>
      <vt:lpstr>     СПЕЦИФИКА РАБОТЫ С ДЕТЬМИ, имеющими расстройства аутистического спектра                                      учитель – дефектолог                                      Мерзлякова Р.А. </vt:lpstr>
      <vt:lpstr>     Понятие аутизм </vt:lpstr>
      <vt:lpstr>     Аутизм всегда проявляется в триаде:  </vt:lpstr>
      <vt:lpstr>Презентация PowerPoint</vt:lpstr>
      <vt:lpstr>Презентация PowerPoint</vt:lpstr>
      <vt:lpstr>Презентация PowerPoint</vt:lpstr>
      <vt:lpstr> Рекомендации по работе с детьми-аутистами</vt:lpstr>
      <vt:lpstr>  Во что играть с ребенком-аутистом: </vt:lpstr>
      <vt:lpstr>   Как учить ребенка - аутиста:  </vt:lpstr>
      <vt:lpstr>    Коррекционная работа.   </vt:lpstr>
      <vt:lpstr> Учимся находить цвет по подобию</vt:lpstr>
      <vt:lpstr>   Выбираем нужный цвет, создаем      образ</vt:lpstr>
      <vt:lpstr> Ориентировка на собственном теле</vt:lpstr>
      <vt:lpstr>    ПООПЕРАЦИОННЫЕ КАРТЫ</vt:lpstr>
      <vt:lpstr> </vt:lpstr>
      <vt:lpstr>АЛГОРИТМ УМЫВАНИЯ</vt:lpstr>
      <vt:lpstr>    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филипп мерзляков</cp:lastModifiedBy>
  <cp:revision>115</cp:revision>
  <cp:lastPrinted>1601-01-01T00:00:00Z</cp:lastPrinted>
  <dcterms:created xsi:type="dcterms:W3CDTF">1601-01-01T00:00:00Z</dcterms:created>
  <dcterms:modified xsi:type="dcterms:W3CDTF">2020-02-24T15:16:57Z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